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7" r:id="rId3"/>
    <p:sldId id="297" r:id="rId4"/>
    <p:sldId id="300" r:id="rId5"/>
    <p:sldId id="298" r:id="rId6"/>
    <p:sldId id="305" r:id="rId7"/>
    <p:sldId id="311" r:id="rId8"/>
    <p:sldId id="310" r:id="rId9"/>
    <p:sldId id="299" r:id="rId10"/>
    <p:sldId id="313" r:id="rId11"/>
    <p:sldId id="314" r:id="rId12"/>
    <p:sldId id="316" r:id="rId13"/>
    <p:sldId id="315" r:id="rId14"/>
    <p:sldId id="259" r:id="rId15"/>
  </p:sldIdLst>
  <p:sldSz cx="9144000" cy="5143500" type="screen16x9"/>
  <p:notesSz cx="6858000" cy="9144000"/>
  <p:embeddedFontLst>
    <p:embeddedFont>
      <p:font typeface="Anton" panose="020B0604020202020204" charset="0"/>
      <p:regular r:id="rId17"/>
    </p:embeddedFont>
    <p:embeddedFont>
      <p:font typeface="Rajdhani" panose="020B0604020202020204" charset="0"/>
      <p:regular r:id="rId18"/>
      <p:bold r:id="rId19"/>
    </p:embeddedFont>
    <p:embeddedFont>
      <p:font typeface="Fira Sans Condensed Light" panose="020B0604020202020204" charset="0"/>
      <p:regular r:id="rId20"/>
      <p:bold r:id="rId21"/>
      <p:italic r:id="rId22"/>
      <p:boldItalic r:id="rId23"/>
    </p:embeddedFont>
    <p:embeddedFont>
      <p:font typeface="Advent Pro Light" panose="020B0604020202020204" charset="0"/>
      <p:regular r:id="rId24"/>
      <p:bold r:id="rId25"/>
    </p:embeddedFont>
    <p:embeddedFont>
      <p:font typeface="Josefin Slab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FCB099-1EA1-40A6-AE42-694817B7D863}">
  <a:tblStyle styleId="{4FFCB099-1EA1-40A6-AE42-694817B7D8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 autoAdjust="0"/>
    <p:restoredTop sz="85233" autoAdjust="0"/>
  </p:normalViewPr>
  <p:slideViewPr>
    <p:cSldViewPr snapToGrid="0">
      <p:cViewPr varScale="1">
        <p:scale>
          <a:sx n="129" d="100"/>
          <a:sy n="129" d="100"/>
        </p:scale>
        <p:origin x="7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Hello</a:t>
            </a:r>
            <a:r>
              <a:rPr lang="tr-TR" dirty="0" smtClean="0"/>
              <a:t>,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my</a:t>
            </a:r>
            <a:r>
              <a:rPr lang="tr-TR" baseline="0" dirty="0" smtClean="0"/>
              <a:t> name is Ömer Faruk Küçük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my</a:t>
            </a:r>
            <a:r>
              <a:rPr lang="tr-TR" baseline="0" dirty="0" smtClean="0"/>
              <a:t> Project partner is Cansu Işık.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Project is Real Time Image </a:t>
            </a:r>
            <a:r>
              <a:rPr lang="tr-TR" baseline="0" dirty="0" err="1" smtClean="0"/>
              <a:t>Classification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 Using </a:t>
            </a:r>
            <a:r>
              <a:rPr lang="tr-TR" baseline="0" dirty="0" err="1" smtClean="0"/>
              <a:t>Computer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Vision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Techniques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Customized</a:t>
            </a:r>
            <a:r>
              <a:rPr lang="tr-TR" baseline="0" dirty="0" smtClean="0"/>
              <a:t> CNN Model.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tried</a:t>
            </a:r>
            <a:r>
              <a:rPr lang="tr-TR" dirty="0"/>
              <a:t> MLP </a:t>
            </a:r>
            <a:r>
              <a:rPr lang="tr-TR" dirty="0" err="1"/>
              <a:t>with</a:t>
            </a:r>
            <a:r>
              <a:rPr lang="tr-TR" dirty="0"/>
              <a:t> 5 </a:t>
            </a:r>
            <a:r>
              <a:rPr lang="tr-TR" dirty="0" err="1"/>
              <a:t>hidden</a:t>
            </a:r>
            <a:r>
              <a:rPr lang="tr-TR" dirty="0"/>
              <a:t> layers,3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activation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  to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 of data (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Hog</a:t>
            </a:r>
            <a:r>
              <a:rPr lang="tr-TR" dirty="0"/>
              <a:t> </a:t>
            </a:r>
            <a:r>
              <a:rPr lang="tr-TR" dirty="0" err="1"/>
              <a:t>transformed</a:t>
            </a:r>
            <a:r>
              <a:rPr lang="tr-TR" dirty="0"/>
              <a:t> or </a:t>
            </a:r>
            <a:r>
              <a:rPr lang="tr-TR" dirty="0" err="1"/>
              <a:t>without</a:t>
            </a:r>
            <a:r>
              <a:rPr lang="tr-T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Grid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checked</a:t>
            </a:r>
            <a:r>
              <a:rPr lang="tr-TR" dirty="0"/>
              <a:t> </a:t>
            </a:r>
            <a:r>
              <a:rPr lang="tr-TR" dirty="0" err="1"/>
              <a:t>learning</a:t>
            </a:r>
            <a:r>
              <a:rPr lang="tr-TR" dirty="0"/>
              <a:t> </a:t>
            </a:r>
            <a:r>
              <a:rPr lang="tr-TR" dirty="0" err="1"/>
              <a:t>rate,drop</a:t>
            </a:r>
            <a:r>
              <a:rPr lang="tr-TR" dirty="0"/>
              <a:t> </a:t>
            </a:r>
            <a:r>
              <a:rPr lang="tr-TR" dirty="0" err="1"/>
              <a:t>outs,activation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checked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best</a:t>
            </a:r>
            <a:r>
              <a:rPr lang="tr-TR" dirty="0"/>
              <a:t> </a:t>
            </a:r>
            <a:r>
              <a:rPr lang="tr-TR" dirty="0" err="1"/>
              <a:t>parameters</a:t>
            </a:r>
            <a:r>
              <a:rPr lang="tr-TR" dirty="0"/>
              <a:t> for </a:t>
            </a:r>
            <a:r>
              <a:rPr lang="tr-TR" dirty="0" err="1"/>
              <a:t>Hog</a:t>
            </a:r>
            <a:r>
              <a:rPr lang="tr-TR" dirty="0"/>
              <a:t> </a:t>
            </a:r>
            <a:r>
              <a:rPr lang="tr-TR" dirty="0" err="1"/>
              <a:t>transform</a:t>
            </a:r>
            <a:r>
              <a:rPr lang="tr-TR" dirty="0"/>
              <a:t>(</a:t>
            </a:r>
            <a:r>
              <a:rPr lang="tr-TR" dirty="0" err="1"/>
              <a:t>pixels_per_cells,orientation</a:t>
            </a:r>
            <a:r>
              <a:rPr lang="tr-TR" dirty="0"/>
              <a:t> </a:t>
            </a:r>
            <a:r>
              <a:rPr lang="tr-TR" dirty="0" err="1"/>
              <a:t>etc</a:t>
            </a:r>
            <a:r>
              <a:rPr lang="tr-T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Result</a:t>
            </a:r>
            <a:r>
              <a:rPr lang="tr-TR" dirty="0"/>
              <a:t> is </a:t>
            </a:r>
            <a:r>
              <a:rPr lang="tr-TR" dirty="0" err="1"/>
              <a:t>still</a:t>
            </a:r>
            <a:r>
              <a:rPr lang="tr-TR" dirty="0"/>
              <a:t> </a:t>
            </a:r>
            <a:r>
              <a:rPr lang="tr-TR" dirty="0" err="1"/>
              <a:t>bad</a:t>
            </a:r>
            <a:r>
              <a:rPr lang="tr-TR" dirty="0"/>
              <a:t> :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reasons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can be </a:t>
            </a:r>
            <a:r>
              <a:rPr lang="tr-TR" dirty="0" err="1"/>
              <a:t>small</a:t>
            </a:r>
            <a:r>
              <a:rPr lang="tr-TR" dirty="0"/>
              <a:t> </a:t>
            </a:r>
            <a:r>
              <a:rPr lang="tr-TR" dirty="0" err="1"/>
              <a:t>sample</a:t>
            </a:r>
            <a:r>
              <a:rPr lang="tr-TR" dirty="0"/>
              <a:t> size,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parameters</a:t>
            </a:r>
            <a:r>
              <a:rPr lang="tr-TR" dirty="0"/>
              <a:t> can be </a:t>
            </a:r>
            <a:r>
              <a:rPr lang="tr-TR" dirty="0" err="1"/>
              <a:t>chosen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High </a:t>
            </a:r>
            <a:r>
              <a:rPr lang="tr-TR" dirty="0" err="1"/>
              <a:t>bias</a:t>
            </a:r>
            <a:r>
              <a:rPr lang="tr-TR" dirty="0"/>
              <a:t> , 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variance</a:t>
            </a:r>
            <a:r>
              <a:rPr lang="tr-T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7128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100" dirty="0" err="1" smtClean="0"/>
              <a:t>VGGNet-like</a:t>
            </a:r>
            <a:r>
              <a:rPr lang="tr-TR" sz="1100" dirty="0" smtClean="0"/>
              <a:t> </a:t>
            </a:r>
            <a:r>
              <a:rPr lang="tr-TR" sz="1100" dirty="0" err="1" smtClean="0"/>
              <a:t>architectures</a:t>
            </a:r>
            <a:r>
              <a:rPr lang="tr-TR" sz="1100" dirty="0" smtClean="0"/>
              <a:t> </a:t>
            </a:r>
            <a:r>
              <a:rPr lang="tr-TR" sz="1100" dirty="0" err="1" smtClean="0"/>
              <a:t>are</a:t>
            </a:r>
            <a:r>
              <a:rPr lang="tr-TR" sz="1100" dirty="0" smtClean="0"/>
              <a:t> </a:t>
            </a:r>
            <a:r>
              <a:rPr lang="tr-TR" sz="1100" dirty="0" err="1" smtClean="0"/>
              <a:t>characterized</a:t>
            </a:r>
            <a:r>
              <a:rPr lang="tr-TR" sz="1100" dirty="0" smtClean="0"/>
              <a:t> </a:t>
            </a:r>
            <a:r>
              <a:rPr lang="tr-TR" sz="1100" dirty="0" err="1" smtClean="0"/>
              <a:t>by</a:t>
            </a:r>
            <a:r>
              <a:rPr lang="tr-TR" sz="1100" dirty="0" smtClean="0"/>
              <a:t>:</a:t>
            </a:r>
          </a:p>
          <a:p>
            <a:pPr marL="742950" lvl="1" indent="-28575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050" dirty="0" smtClean="0"/>
              <a:t>Using </a:t>
            </a:r>
            <a:r>
              <a:rPr lang="tr-TR" sz="1050" dirty="0" err="1" smtClean="0"/>
              <a:t>only</a:t>
            </a:r>
            <a:r>
              <a:rPr lang="tr-TR" sz="1050" dirty="0" smtClean="0"/>
              <a:t> 3x3 </a:t>
            </a:r>
            <a:r>
              <a:rPr lang="tr-TR" sz="1050" dirty="0" err="1" smtClean="0"/>
              <a:t>convolutional</a:t>
            </a:r>
            <a:r>
              <a:rPr lang="tr-TR" sz="1050" dirty="0" smtClean="0"/>
              <a:t> </a:t>
            </a:r>
            <a:r>
              <a:rPr lang="tr-TR" sz="1050" dirty="0" err="1" smtClean="0"/>
              <a:t>layers</a:t>
            </a:r>
            <a:r>
              <a:rPr lang="tr-TR" sz="1050" dirty="0" smtClean="0"/>
              <a:t> </a:t>
            </a:r>
            <a:r>
              <a:rPr lang="tr-TR" sz="1050" dirty="0" err="1" smtClean="0"/>
              <a:t>stacked</a:t>
            </a:r>
            <a:r>
              <a:rPr lang="tr-TR" sz="1050" dirty="0" smtClean="0"/>
              <a:t> on top of </a:t>
            </a:r>
            <a:r>
              <a:rPr lang="tr-TR" sz="1050" dirty="0" err="1" smtClean="0"/>
              <a:t>each</a:t>
            </a:r>
            <a:r>
              <a:rPr lang="tr-TR" sz="1050" dirty="0" smtClean="0"/>
              <a:t> </a:t>
            </a:r>
            <a:r>
              <a:rPr lang="tr-TR" sz="1050" dirty="0" err="1" smtClean="0"/>
              <a:t>other</a:t>
            </a:r>
            <a:r>
              <a:rPr lang="tr-TR" sz="1050" dirty="0" smtClean="0"/>
              <a:t> at </a:t>
            </a:r>
            <a:r>
              <a:rPr lang="tr-TR" sz="1050" dirty="0" err="1" smtClean="0"/>
              <a:t>increasing</a:t>
            </a:r>
            <a:r>
              <a:rPr lang="tr-TR" sz="1050" dirty="0" smtClean="0"/>
              <a:t> </a:t>
            </a:r>
            <a:r>
              <a:rPr lang="tr-TR" sz="1050" dirty="0" err="1" smtClean="0"/>
              <a:t>depth</a:t>
            </a:r>
            <a:r>
              <a:rPr lang="tr-TR" sz="1050" dirty="0" smtClean="0"/>
              <a:t>.</a:t>
            </a:r>
          </a:p>
          <a:p>
            <a:pPr marL="742950" lvl="1" indent="-28575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050" dirty="0" err="1" smtClean="0"/>
              <a:t>Reducing</a:t>
            </a:r>
            <a:r>
              <a:rPr lang="tr-TR" sz="1050" dirty="0" smtClean="0"/>
              <a:t> volüme size </a:t>
            </a:r>
            <a:r>
              <a:rPr lang="tr-TR" sz="1050" dirty="0" err="1" smtClean="0"/>
              <a:t>by</a:t>
            </a:r>
            <a:r>
              <a:rPr lang="tr-TR" sz="1050" dirty="0" smtClean="0"/>
              <a:t> </a:t>
            </a:r>
            <a:r>
              <a:rPr lang="tr-TR" sz="1050" dirty="0" err="1" smtClean="0"/>
              <a:t>max</a:t>
            </a:r>
            <a:r>
              <a:rPr lang="tr-TR" sz="1050" dirty="0" smtClean="0"/>
              <a:t> </a:t>
            </a:r>
            <a:r>
              <a:rPr lang="tr-TR" sz="1050" dirty="0" err="1" smtClean="0"/>
              <a:t>pooling</a:t>
            </a:r>
            <a:r>
              <a:rPr lang="tr-TR" sz="1050" dirty="0" smtClean="0"/>
              <a:t>.</a:t>
            </a:r>
          </a:p>
          <a:p>
            <a:pPr marL="742950" lvl="1" indent="-285750"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050" dirty="0" err="1" smtClean="0"/>
              <a:t>Fully</a:t>
            </a:r>
            <a:r>
              <a:rPr lang="tr-TR" sz="1050" dirty="0" smtClean="0"/>
              <a:t> </a:t>
            </a:r>
            <a:r>
              <a:rPr lang="tr-TR" sz="1050" dirty="0" err="1" smtClean="0"/>
              <a:t>connected</a:t>
            </a:r>
            <a:r>
              <a:rPr lang="tr-TR" sz="1050" dirty="0" smtClean="0"/>
              <a:t> </a:t>
            </a:r>
            <a:r>
              <a:rPr lang="tr-TR" sz="1050" dirty="0" err="1" smtClean="0"/>
              <a:t>layers</a:t>
            </a:r>
            <a:r>
              <a:rPr lang="tr-TR" sz="1050" dirty="0" smtClean="0"/>
              <a:t> at </a:t>
            </a:r>
            <a:r>
              <a:rPr lang="tr-TR" sz="1050" dirty="0" err="1" smtClean="0"/>
              <a:t>the</a:t>
            </a:r>
            <a:r>
              <a:rPr lang="tr-TR" sz="1050" dirty="0" smtClean="0"/>
              <a:t> </a:t>
            </a:r>
            <a:r>
              <a:rPr lang="tr-TR" sz="1050" dirty="0" err="1" smtClean="0"/>
              <a:t>end</a:t>
            </a:r>
            <a:r>
              <a:rPr lang="tr-TR" sz="1050" dirty="0" smtClean="0"/>
              <a:t> of </a:t>
            </a:r>
            <a:r>
              <a:rPr lang="tr-TR" sz="1050" dirty="0" err="1" smtClean="0"/>
              <a:t>the</a:t>
            </a:r>
            <a:r>
              <a:rPr lang="tr-TR" sz="1050" dirty="0" smtClean="0"/>
              <a:t> network </a:t>
            </a:r>
            <a:r>
              <a:rPr lang="tr-TR" sz="1050" dirty="0" err="1" smtClean="0"/>
              <a:t>prior</a:t>
            </a:r>
            <a:r>
              <a:rPr lang="tr-TR" sz="1050" dirty="0" smtClean="0"/>
              <a:t> </a:t>
            </a:r>
            <a:r>
              <a:rPr lang="tr-TR" sz="1050" dirty="0" err="1" smtClean="0"/>
              <a:t>to</a:t>
            </a:r>
            <a:r>
              <a:rPr lang="tr-TR" sz="1050" dirty="0" smtClean="0"/>
              <a:t> a </a:t>
            </a:r>
            <a:r>
              <a:rPr lang="tr-TR" sz="1050" dirty="0" err="1" smtClean="0"/>
              <a:t>softmax</a:t>
            </a:r>
            <a:r>
              <a:rPr lang="tr-TR" sz="1050" dirty="0" smtClean="0"/>
              <a:t> </a:t>
            </a:r>
            <a:r>
              <a:rPr lang="tr-TR" sz="1050" dirty="0" err="1" smtClean="0"/>
              <a:t>classifier</a:t>
            </a:r>
            <a:r>
              <a:rPr lang="tr-TR" sz="1050" dirty="0" smtClean="0"/>
              <a:t>.</a:t>
            </a:r>
            <a:endParaRPr lang="tr-TR" sz="1100" dirty="0" smtClean="0"/>
          </a:p>
          <a:p>
            <a:pPr marL="0" indent="0">
              <a:buClr>
                <a:schemeClr val="tx2"/>
              </a:buClr>
              <a:buFont typeface="Arial" panose="020B0604020202020204" pitchFamily="34" charset="0"/>
              <a:buNone/>
            </a:pPr>
            <a:endParaRPr lang="tr-TR" sz="1100" dirty="0" smtClean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100" dirty="0" err="1" smtClean="0">
                <a:solidFill>
                  <a:srgbClr val="F3F3F3"/>
                </a:solidFill>
              </a:rPr>
              <a:t>Our</a:t>
            </a:r>
            <a:r>
              <a:rPr lang="tr-TR" sz="1100" dirty="0" smtClean="0">
                <a:solidFill>
                  <a:srgbClr val="F3F3F3"/>
                </a:solidFill>
              </a:rPr>
              <a:t> </a:t>
            </a:r>
            <a:r>
              <a:rPr lang="tr-TR" sz="1100" dirty="0" err="1" smtClean="0">
                <a:solidFill>
                  <a:srgbClr val="F3F3F3"/>
                </a:solidFill>
              </a:rPr>
              <a:t>build</a:t>
            </a:r>
            <a:r>
              <a:rPr lang="tr-TR" sz="1100" dirty="0" smtClean="0">
                <a:solidFill>
                  <a:srgbClr val="F3F3F3"/>
                </a:solidFill>
              </a:rPr>
              <a:t> </a:t>
            </a:r>
            <a:r>
              <a:rPr lang="tr-TR" sz="1100" dirty="0" err="1" smtClean="0">
                <a:solidFill>
                  <a:srgbClr val="F3F3F3"/>
                </a:solidFill>
              </a:rPr>
              <a:t>method</a:t>
            </a:r>
            <a:r>
              <a:rPr lang="tr-TR" sz="1100" dirty="0" smtClean="0">
                <a:solidFill>
                  <a:srgbClr val="F3F3F3"/>
                </a:solidFill>
              </a:rPr>
              <a:t> </a:t>
            </a:r>
            <a:r>
              <a:rPr lang="tr-TR" sz="1100" dirty="0" err="1" smtClean="0">
                <a:solidFill>
                  <a:srgbClr val="F3F3F3"/>
                </a:solidFill>
              </a:rPr>
              <a:t>requires</a:t>
            </a:r>
            <a:r>
              <a:rPr lang="tr-TR" sz="1100" dirty="0" smtClean="0">
                <a:solidFill>
                  <a:srgbClr val="F3F3F3"/>
                </a:solidFill>
              </a:rPr>
              <a:t> </a:t>
            </a:r>
            <a:r>
              <a:rPr lang="tr-TR" sz="1100" dirty="0" err="1" smtClean="0">
                <a:solidFill>
                  <a:srgbClr val="F3F3F3"/>
                </a:solidFill>
              </a:rPr>
              <a:t>four</a:t>
            </a:r>
            <a:r>
              <a:rPr lang="tr-TR" sz="1100" dirty="0" smtClean="0">
                <a:solidFill>
                  <a:srgbClr val="F3F3F3"/>
                </a:solidFill>
              </a:rPr>
              <a:t> </a:t>
            </a:r>
            <a:r>
              <a:rPr lang="tr-TR" sz="1100" dirty="0" err="1" smtClean="0">
                <a:solidFill>
                  <a:srgbClr val="F3F3F3"/>
                </a:solidFill>
              </a:rPr>
              <a:t>parameters</a:t>
            </a:r>
            <a:r>
              <a:rPr lang="tr-TR" sz="1100" dirty="0" smtClean="0">
                <a:solidFill>
                  <a:srgbClr val="F3F3F3"/>
                </a:solidFill>
              </a:rPr>
              <a:t>: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950" dirty="0" err="1" smtClean="0"/>
              <a:t>Width</a:t>
            </a:r>
            <a:r>
              <a:rPr lang="tr-TR" sz="950" dirty="0" smtClean="0"/>
              <a:t>: </a:t>
            </a:r>
            <a:r>
              <a:rPr lang="tr-TR" sz="950" dirty="0" err="1" smtClean="0"/>
              <a:t>The</a:t>
            </a:r>
            <a:r>
              <a:rPr lang="tr-TR" sz="950" dirty="0" smtClean="0"/>
              <a:t> </a:t>
            </a:r>
            <a:r>
              <a:rPr lang="tr-TR" sz="950" dirty="0" err="1" smtClean="0"/>
              <a:t>image</a:t>
            </a:r>
            <a:r>
              <a:rPr lang="tr-TR" sz="950" dirty="0" smtClean="0"/>
              <a:t> </a:t>
            </a:r>
            <a:r>
              <a:rPr lang="tr-TR" sz="950" dirty="0" err="1" smtClean="0"/>
              <a:t>width</a:t>
            </a:r>
            <a:r>
              <a:rPr lang="tr-TR" sz="950" dirty="0" smtClean="0"/>
              <a:t> </a:t>
            </a:r>
            <a:r>
              <a:rPr lang="tr-TR" sz="950" dirty="0" err="1" smtClean="0"/>
              <a:t>dimension</a:t>
            </a:r>
            <a:r>
              <a:rPr lang="tr-TR" sz="950" dirty="0" smtClean="0"/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950" dirty="0" err="1" smtClean="0"/>
              <a:t>Height</a:t>
            </a:r>
            <a:r>
              <a:rPr lang="tr-TR" sz="950" dirty="0" smtClean="0"/>
              <a:t>: </a:t>
            </a:r>
            <a:r>
              <a:rPr lang="tr-TR" sz="950" dirty="0" err="1" smtClean="0"/>
              <a:t>The</a:t>
            </a:r>
            <a:r>
              <a:rPr lang="tr-TR" sz="950" dirty="0" smtClean="0"/>
              <a:t> </a:t>
            </a:r>
            <a:r>
              <a:rPr lang="tr-TR" sz="950" dirty="0" err="1" smtClean="0"/>
              <a:t>image</a:t>
            </a:r>
            <a:r>
              <a:rPr lang="tr-TR" sz="950" dirty="0" smtClean="0"/>
              <a:t> </a:t>
            </a:r>
            <a:r>
              <a:rPr lang="tr-TR" sz="950" dirty="0" err="1" smtClean="0"/>
              <a:t>height</a:t>
            </a:r>
            <a:r>
              <a:rPr lang="tr-TR" sz="950" dirty="0" smtClean="0"/>
              <a:t> </a:t>
            </a:r>
            <a:r>
              <a:rPr lang="tr-TR" sz="950" dirty="0" err="1" smtClean="0"/>
              <a:t>dimension</a:t>
            </a:r>
            <a:r>
              <a:rPr lang="tr-TR" sz="950" dirty="0" smtClean="0"/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950" dirty="0" smtClean="0"/>
              <a:t>Depth: </a:t>
            </a:r>
            <a:r>
              <a:rPr lang="tr-TR" sz="950" dirty="0" err="1" smtClean="0"/>
              <a:t>The</a:t>
            </a:r>
            <a:r>
              <a:rPr lang="tr-TR" sz="950" dirty="0" smtClean="0"/>
              <a:t> </a:t>
            </a:r>
            <a:r>
              <a:rPr lang="tr-TR" sz="950" dirty="0" err="1" smtClean="0"/>
              <a:t>depth</a:t>
            </a:r>
            <a:r>
              <a:rPr lang="tr-TR" sz="950" dirty="0" smtClean="0"/>
              <a:t> of </a:t>
            </a:r>
            <a:r>
              <a:rPr lang="tr-TR" sz="950" dirty="0" err="1" smtClean="0"/>
              <a:t>the</a:t>
            </a:r>
            <a:r>
              <a:rPr lang="tr-TR" sz="950" dirty="0" smtClean="0"/>
              <a:t> </a:t>
            </a:r>
            <a:r>
              <a:rPr lang="tr-TR" sz="950" dirty="0" err="1" smtClean="0"/>
              <a:t>image</a:t>
            </a:r>
            <a:r>
              <a:rPr lang="tr-TR" sz="950" dirty="0" smtClean="0"/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950" dirty="0" err="1" smtClean="0"/>
              <a:t>Classes</a:t>
            </a:r>
            <a:r>
              <a:rPr lang="tr-TR" sz="950" dirty="0" smtClean="0"/>
              <a:t>: </a:t>
            </a:r>
            <a:r>
              <a:rPr lang="tr-TR" sz="950" dirty="0" err="1" smtClean="0"/>
              <a:t>The</a:t>
            </a:r>
            <a:r>
              <a:rPr lang="tr-TR" sz="950" dirty="0" smtClean="0"/>
              <a:t> </a:t>
            </a:r>
            <a:r>
              <a:rPr lang="tr-TR" sz="950" dirty="0" err="1" smtClean="0"/>
              <a:t>number</a:t>
            </a:r>
            <a:r>
              <a:rPr lang="tr-TR" sz="950" dirty="0" smtClean="0"/>
              <a:t> of </a:t>
            </a:r>
            <a:r>
              <a:rPr lang="tr-TR" sz="950" dirty="0" err="1" smtClean="0"/>
              <a:t>classes</a:t>
            </a:r>
            <a:r>
              <a:rPr lang="tr-TR" sz="950" dirty="0" smtClean="0"/>
              <a:t> in </a:t>
            </a:r>
            <a:r>
              <a:rPr lang="tr-TR" sz="950" dirty="0" err="1" smtClean="0"/>
              <a:t>our</a:t>
            </a:r>
            <a:r>
              <a:rPr lang="tr-TR" sz="950" dirty="0" smtClean="0"/>
              <a:t> </a:t>
            </a:r>
            <a:r>
              <a:rPr lang="tr-TR" sz="950" dirty="0" err="1" smtClean="0"/>
              <a:t>dataset</a:t>
            </a:r>
            <a:r>
              <a:rPr lang="tr-TR" sz="950" dirty="0" smtClean="0"/>
              <a:t>.</a:t>
            </a:r>
            <a:endParaRPr lang="tr-TR" sz="1100" dirty="0" smtClean="0"/>
          </a:p>
          <a:p>
            <a:pPr marL="0" indent="0">
              <a:buClr>
                <a:schemeClr val="tx2"/>
              </a:buClr>
              <a:buFont typeface="Arial" panose="020B0604020202020204" pitchFamily="34" charset="0"/>
              <a:buNone/>
            </a:pPr>
            <a:endParaRPr lang="tr-TR" sz="1100" dirty="0" smtClean="0"/>
          </a:p>
          <a:p>
            <a:pPr marL="0" indent="0"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tr-TR" sz="1100" dirty="0" smtClean="0"/>
              <a:t>Model Architecture: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100" dirty="0" err="1" smtClean="0"/>
              <a:t>The</a:t>
            </a:r>
            <a:r>
              <a:rPr lang="tr-TR" sz="1100" dirty="0" smtClean="0"/>
              <a:t> </a:t>
            </a:r>
            <a:r>
              <a:rPr lang="tr-TR" sz="1100" dirty="0" err="1" smtClean="0"/>
              <a:t>Convolution</a:t>
            </a:r>
            <a:r>
              <a:rPr lang="tr-TR" sz="1100" dirty="0" smtClean="0"/>
              <a:t> </a:t>
            </a:r>
            <a:r>
              <a:rPr lang="tr-TR" sz="1100" dirty="0" err="1" smtClean="0"/>
              <a:t>Layer</a:t>
            </a:r>
            <a:r>
              <a:rPr lang="tr-TR" sz="1100" dirty="0" smtClean="0"/>
              <a:t> has 32 </a:t>
            </a:r>
            <a:r>
              <a:rPr lang="tr-TR" sz="1100" dirty="0" err="1" smtClean="0"/>
              <a:t>filters</a:t>
            </a:r>
            <a:r>
              <a:rPr lang="tr-TR" sz="1100" dirty="0" smtClean="0"/>
              <a:t> </a:t>
            </a:r>
            <a:r>
              <a:rPr lang="tr-TR" sz="1100" dirty="0" err="1" smtClean="0"/>
              <a:t>with</a:t>
            </a:r>
            <a:r>
              <a:rPr lang="tr-TR" sz="1100" dirty="0" smtClean="0"/>
              <a:t> a 3x3 </a:t>
            </a:r>
            <a:r>
              <a:rPr lang="tr-TR" sz="1100" dirty="0" err="1" smtClean="0"/>
              <a:t>kernel</a:t>
            </a:r>
            <a:r>
              <a:rPr lang="tr-TR" sz="1100" dirty="0" smtClean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100" dirty="0" err="1" smtClean="0"/>
              <a:t>We</a:t>
            </a:r>
            <a:r>
              <a:rPr lang="tr-TR" sz="1100" dirty="0" smtClean="0"/>
              <a:t> </a:t>
            </a:r>
            <a:r>
              <a:rPr lang="tr-TR" sz="1100" dirty="0" err="1" smtClean="0"/>
              <a:t>are</a:t>
            </a:r>
            <a:r>
              <a:rPr lang="tr-TR" sz="1100" dirty="0" smtClean="0"/>
              <a:t> </a:t>
            </a:r>
            <a:r>
              <a:rPr lang="tr-TR" sz="1100" dirty="0" err="1" smtClean="0"/>
              <a:t>using</a:t>
            </a:r>
            <a:r>
              <a:rPr lang="tr-TR" sz="1100" dirty="0" smtClean="0"/>
              <a:t> RELU as </a:t>
            </a:r>
            <a:r>
              <a:rPr lang="tr-TR" sz="1100" dirty="0" err="1" smtClean="0"/>
              <a:t>the</a:t>
            </a:r>
            <a:r>
              <a:rPr lang="tr-TR" sz="1100" dirty="0" smtClean="0"/>
              <a:t> </a:t>
            </a:r>
            <a:r>
              <a:rPr lang="tr-TR" sz="1100" dirty="0" err="1" smtClean="0"/>
              <a:t>activation</a:t>
            </a:r>
            <a:r>
              <a:rPr lang="tr-TR" sz="1100" dirty="0" smtClean="0"/>
              <a:t> </a:t>
            </a:r>
            <a:r>
              <a:rPr lang="tr-TR" sz="1100" dirty="0" err="1" smtClean="0"/>
              <a:t>function</a:t>
            </a:r>
            <a:r>
              <a:rPr lang="tr-TR" sz="1100" dirty="0" smtClean="0"/>
              <a:t>, </a:t>
            </a:r>
            <a:r>
              <a:rPr lang="tr-TR" sz="1100" dirty="0" err="1" smtClean="0"/>
              <a:t>followed</a:t>
            </a:r>
            <a:r>
              <a:rPr lang="tr-TR" sz="1100" dirty="0" smtClean="0"/>
              <a:t> </a:t>
            </a:r>
            <a:r>
              <a:rPr lang="tr-TR" sz="1100" dirty="0" err="1" smtClean="0"/>
              <a:t>by</a:t>
            </a:r>
            <a:r>
              <a:rPr lang="tr-TR" sz="1100" dirty="0" smtClean="0"/>
              <a:t> </a:t>
            </a:r>
            <a:r>
              <a:rPr lang="tr-TR" sz="1100" dirty="0" err="1" smtClean="0"/>
              <a:t>Batch</a:t>
            </a:r>
            <a:r>
              <a:rPr lang="tr-TR" sz="1100" dirty="0" smtClean="0"/>
              <a:t> </a:t>
            </a:r>
            <a:r>
              <a:rPr lang="tr-TR" sz="1100" dirty="0" err="1" smtClean="0"/>
              <a:t>Normalization</a:t>
            </a:r>
            <a:r>
              <a:rPr lang="tr-TR" sz="1100" dirty="0" smtClean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100" dirty="0" err="1" smtClean="0"/>
              <a:t>Our</a:t>
            </a:r>
            <a:r>
              <a:rPr lang="tr-TR" sz="1100" dirty="0" smtClean="0"/>
              <a:t> POOL </a:t>
            </a:r>
            <a:r>
              <a:rPr lang="tr-TR" sz="1100" dirty="0" err="1" smtClean="0"/>
              <a:t>layer</a:t>
            </a:r>
            <a:r>
              <a:rPr lang="tr-TR" sz="1100" dirty="0" smtClean="0"/>
              <a:t> </a:t>
            </a:r>
            <a:r>
              <a:rPr lang="tr-TR" sz="1100" dirty="0" err="1" smtClean="0"/>
              <a:t>uses</a:t>
            </a:r>
            <a:r>
              <a:rPr lang="tr-TR" sz="1100" dirty="0" smtClean="0"/>
              <a:t> a 3x3 POOL size </a:t>
            </a:r>
            <a:r>
              <a:rPr lang="tr-TR" sz="1100" dirty="0" err="1" smtClean="0"/>
              <a:t>to</a:t>
            </a:r>
            <a:r>
              <a:rPr lang="tr-TR" sz="1100" dirty="0" smtClean="0"/>
              <a:t> </a:t>
            </a:r>
            <a:r>
              <a:rPr lang="tr-TR" sz="1100" dirty="0" err="1" smtClean="0"/>
              <a:t>reduce</a:t>
            </a:r>
            <a:r>
              <a:rPr lang="tr-TR" sz="1100" dirty="0" smtClean="0"/>
              <a:t> </a:t>
            </a:r>
            <a:r>
              <a:rPr lang="tr-TR" sz="1100" dirty="0" err="1" smtClean="0"/>
              <a:t>spatial</a:t>
            </a:r>
            <a:r>
              <a:rPr lang="tr-TR" sz="1100" dirty="0" smtClean="0"/>
              <a:t> </a:t>
            </a:r>
            <a:r>
              <a:rPr lang="tr-TR" sz="1100" dirty="0" err="1" smtClean="0"/>
              <a:t>dimensions</a:t>
            </a:r>
            <a:r>
              <a:rPr lang="tr-TR" sz="1100" dirty="0" smtClean="0"/>
              <a:t> </a:t>
            </a:r>
            <a:r>
              <a:rPr lang="tr-TR" sz="1100" dirty="0" err="1" smtClean="0"/>
              <a:t>quickly</a:t>
            </a:r>
            <a:r>
              <a:rPr lang="tr-TR" sz="1100" dirty="0" smtClean="0"/>
              <a:t> </a:t>
            </a:r>
            <a:r>
              <a:rPr lang="tr-TR" sz="1100" dirty="0" err="1" smtClean="0"/>
              <a:t>from</a:t>
            </a:r>
            <a:r>
              <a:rPr lang="tr-TR" sz="1100" dirty="0" smtClean="0"/>
              <a:t> 100x100 </a:t>
            </a:r>
            <a:r>
              <a:rPr lang="tr-TR" sz="1100" dirty="0" err="1" smtClean="0"/>
              <a:t>to</a:t>
            </a:r>
            <a:r>
              <a:rPr lang="tr-TR" sz="1100" dirty="0" smtClean="0"/>
              <a:t> 49x49.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100" dirty="0" err="1" smtClean="0"/>
              <a:t>We</a:t>
            </a:r>
            <a:r>
              <a:rPr lang="tr-TR" sz="1100" dirty="0" smtClean="0"/>
              <a:t> </a:t>
            </a:r>
            <a:r>
              <a:rPr lang="en-US" sz="1100" dirty="0" err="1" smtClean="0"/>
              <a:t>utiliz</a:t>
            </a:r>
            <a:r>
              <a:rPr lang="tr-TR" sz="1100" dirty="0" err="1" smtClean="0"/>
              <a:t>ied</a:t>
            </a:r>
            <a:r>
              <a:rPr lang="en-US" sz="1100" dirty="0" smtClean="0"/>
              <a:t> </a:t>
            </a:r>
            <a:r>
              <a:rPr lang="tr-TR" sz="1100" dirty="0" smtClean="0"/>
              <a:t>D</a:t>
            </a:r>
            <a:r>
              <a:rPr lang="en-US" sz="1100" dirty="0" err="1" smtClean="0"/>
              <a:t>ropout</a:t>
            </a:r>
            <a:r>
              <a:rPr lang="en-US" sz="1100" dirty="0" smtClean="0"/>
              <a:t> in our network architecture. </a:t>
            </a:r>
            <a:endParaRPr lang="tr-TR" sz="1100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100" dirty="0" smtClean="0"/>
              <a:t>N</a:t>
            </a:r>
            <a:r>
              <a:rPr lang="en-US" sz="1100" dirty="0" smtClean="0"/>
              <a:t>o one single node in the layer is responsible for predicting a certain class</a:t>
            </a:r>
            <a:r>
              <a:rPr lang="tr-TR" sz="1100" dirty="0" smtClean="0"/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 smtClean="0"/>
              <a:t>The deeper we go in the network, the smaller the spatial dimensions of our volume, and the more filters we learn.</a:t>
            </a:r>
            <a:endParaRPr lang="tr-TR" sz="1100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 smtClean="0"/>
              <a:t>We round out the model with a </a:t>
            </a:r>
            <a:r>
              <a:rPr lang="en-US" sz="1100" dirty="0" err="1" smtClean="0"/>
              <a:t>softmax</a:t>
            </a:r>
            <a:r>
              <a:rPr lang="en-US" sz="1100" dirty="0" smtClean="0"/>
              <a:t> classifier that will return the predicted probabilities for each class label.</a:t>
            </a:r>
            <a:endParaRPr lang="tr-TR" sz="1100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100" dirty="0" err="1" smtClean="0"/>
              <a:t>After</a:t>
            </a:r>
            <a:r>
              <a:rPr lang="tr-TR" sz="1100" dirty="0" smtClean="0"/>
              <a:t> </a:t>
            </a:r>
            <a:r>
              <a:rPr lang="tr-TR" sz="1100" dirty="0" err="1" smtClean="0"/>
              <a:t>we</a:t>
            </a:r>
            <a:r>
              <a:rPr lang="tr-TR" sz="1100" dirty="0" smtClean="0"/>
              <a:t> </a:t>
            </a:r>
            <a:r>
              <a:rPr lang="tr-TR" sz="1100" dirty="0" err="1" smtClean="0"/>
              <a:t>build</a:t>
            </a:r>
            <a:r>
              <a:rPr lang="tr-TR" sz="1100" dirty="0" smtClean="0"/>
              <a:t> </a:t>
            </a:r>
            <a:r>
              <a:rPr lang="tr-TR" sz="1100" dirty="0" err="1" smtClean="0"/>
              <a:t>our</a:t>
            </a:r>
            <a:r>
              <a:rPr lang="tr-TR" sz="1100" dirty="0" smtClean="0"/>
              <a:t> model </a:t>
            </a:r>
            <a:r>
              <a:rPr lang="tr-TR" sz="1100" dirty="0" err="1" smtClean="0"/>
              <a:t>we</a:t>
            </a:r>
            <a:r>
              <a:rPr lang="tr-TR" sz="1100" dirty="0" smtClean="0"/>
              <a:t> </a:t>
            </a:r>
            <a:r>
              <a:rPr lang="tr-TR" sz="1100" dirty="0" err="1" smtClean="0"/>
              <a:t>applied</a:t>
            </a:r>
            <a:r>
              <a:rPr lang="tr-TR" sz="1100" dirty="0" smtClean="0"/>
              <a:t> </a:t>
            </a:r>
            <a:r>
              <a:rPr lang="tr-TR" sz="1100" dirty="0" err="1" smtClean="0"/>
              <a:t>GridSearch</a:t>
            </a:r>
            <a:r>
              <a:rPr lang="tr-TR" sz="1100" dirty="0" smtClean="0"/>
              <a:t> </a:t>
            </a:r>
            <a:r>
              <a:rPr lang="tr-TR" sz="1100" dirty="0" err="1" smtClean="0"/>
              <a:t>with</a:t>
            </a:r>
            <a:r>
              <a:rPr lang="tr-TR" sz="1100" dirty="0" smtClean="0"/>
              <a:t> </a:t>
            </a:r>
            <a:r>
              <a:rPr lang="tr-TR" sz="1100" dirty="0" err="1" smtClean="0"/>
              <a:t>different</a:t>
            </a:r>
            <a:r>
              <a:rPr lang="tr-TR" sz="1100" dirty="0" smtClean="0"/>
              <a:t> </a:t>
            </a:r>
            <a:r>
              <a:rPr lang="tr-TR" sz="1100" dirty="0" err="1" smtClean="0"/>
              <a:t>learning</a:t>
            </a:r>
            <a:r>
              <a:rPr lang="tr-TR" sz="1100" dirty="0" smtClean="0"/>
              <a:t> </a:t>
            </a:r>
            <a:r>
              <a:rPr lang="tr-TR" sz="1100" dirty="0" err="1" smtClean="0"/>
              <a:t>rates,batch</a:t>
            </a:r>
            <a:r>
              <a:rPr lang="tr-TR" sz="1100" dirty="0" smtClean="0"/>
              <a:t> </a:t>
            </a:r>
            <a:r>
              <a:rPr lang="tr-TR" sz="1100" dirty="0" err="1" smtClean="0"/>
              <a:t>size,image</a:t>
            </a:r>
            <a:r>
              <a:rPr lang="tr-TR" sz="1100" dirty="0" smtClean="0"/>
              <a:t> </a:t>
            </a:r>
            <a:r>
              <a:rPr lang="tr-TR" sz="1100" dirty="0" err="1" smtClean="0"/>
              <a:t>dimensions</a:t>
            </a:r>
            <a:endParaRPr lang="tr-TR" sz="1100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sz="1100" dirty="0" err="1" smtClean="0"/>
              <a:t>Optimizer</a:t>
            </a:r>
            <a:r>
              <a:rPr lang="tr-TR" sz="1100" dirty="0" smtClean="0"/>
              <a:t> is Adam </a:t>
            </a:r>
            <a:r>
              <a:rPr lang="tr-TR" sz="1100" dirty="0" err="1" smtClean="0"/>
              <a:t>and</a:t>
            </a:r>
            <a:r>
              <a:rPr lang="tr-TR" sz="1100" dirty="0" smtClean="0"/>
              <a:t>  </a:t>
            </a:r>
            <a:r>
              <a:rPr lang="tr-TR" sz="1100" dirty="0" err="1" smtClean="0"/>
              <a:t>activation</a:t>
            </a:r>
            <a:r>
              <a:rPr lang="tr-TR" sz="1100" dirty="0" smtClean="0"/>
              <a:t> </a:t>
            </a:r>
            <a:r>
              <a:rPr lang="tr-TR" sz="1100" dirty="0" err="1" smtClean="0"/>
              <a:t>funciton</a:t>
            </a:r>
            <a:r>
              <a:rPr lang="tr-TR" sz="1100" dirty="0" smtClean="0"/>
              <a:t> is </a:t>
            </a:r>
            <a:r>
              <a:rPr lang="tr-TR" sz="1100" dirty="0" err="1" smtClean="0"/>
              <a:t>Relu</a:t>
            </a:r>
            <a:r>
              <a:rPr lang="tr-TR" sz="1100" dirty="0" smtClean="0"/>
              <a:t>.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endParaRPr lang="tr-TR" dirty="0" smtClean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endParaRPr lang="tr-TR" dirty="0" smtClean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endParaRPr lang="tr-TR" dirty="0" smtClean="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tr-TR" dirty="0" err="1" smtClean="0"/>
              <a:t>Results</a:t>
            </a:r>
            <a:r>
              <a:rPr lang="tr-TR" dirty="0" smtClean="0"/>
              <a:t>: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>  </a:t>
            </a:r>
            <a:r>
              <a:rPr lang="tr-TR" dirty="0" err="1" smtClean="0"/>
              <a:t>we</a:t>
            </a:r>
            <a:r>
              <a:rPr lang="tr-TR" dirty="0" smtClean="0"/>
              <a:t> can say </a:t>
            </a:r>
            <a:r>
              <a:rPr lang="tr-TR" dirty="0" err="1" smtClean="0"/>
              <a:t>because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high</a:t>
            </a:r>
            <a:r>
              <a:rPr lang="tr-TR" dirty="0" smtClean="0"/>
              <a:t> </a:t>
            </a:r>
            <a:r>
              <a:rPr lang="tr-TR" dirty="0" err="1" smtClean="0"/>
              <a:t>variance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low</a:t>
            </a:r>
            <a:r>
              <a:rPr lang="tr-TR" dirty="0" smtClean="0"/>
              <a:t> </a:t>
            </a:r>
            <a:r>
              <a:rPr lang="tr-TR" dirty="0" err="1" smtClean="0"/>
              <a:t>bias</a:t>
            </a:r>
            <a:r>
              <a:rPr lang="tr-TR" dirty="0" smtClean="0"/>
              <a:t>, </a:t>
            </a:r>
            <a:r>
              <a:rPr lang="tr-TR" dirty="0" err="1" smtClean="0"/>
              <a:t>the</a:t>
            </a:r>
            <a:r>
              <a:rPr lang="tr-TR" dirty="0" smtClean="0"/>
              <a:t> model can be </a:t>
            </a:r>
            <a:r>
              <a:rPr lang="tr-TR" dirty="0" err="1" smtClean="0"/>
              <a:t>counted</a:t>
            </a:r>
            <a:r>
              <a:rPr lang="tr-TR" dirty="0" smtClean="0"/>
              <a:t> as </a:t>
            </a:r>
            <a:r>
              <a:rPr lang="tr-TR" dirty="0" err="1" smtClean="0"/>
              <a:t>Overfit</a:t>
            </a:r>
            <a:r>
              <a:rPr lang="tr-TR" dirty="0" smtClean="0"/>
              <a:t>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F3F3F3"/>
                </a:solidFill>
              </a:rPr>
              <a:t>One</a:t>
            </a:r>
            <a:r>
              <a:rPr lang="tr-TR" dirty="0" smtClean="0">
                <a:solidFill>
                  <a:srgbClr val="F3F3F3"/>
                </a:solidFill>
              </a:rPr>
              <a:t> of </a:t>
            </a:r>
            <a:r>
              <a:rPr lang="tr-TR" dirty="0" err="1" smtClean="0">
                <a:solidFill>
                  <a:srgbClr val="F3F3F3"/>
                </a:solidFill>
              </a:rPr>
              <a:t>our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primary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problems</a:t>
            </a:r>
            <a:r>
              <a:rPr lang="tr-TR" dirty="0" smtClean="0">
                <a:solidFill>
                  <a:srgbClr val="F3F3F3"/>
                </a:solidFill>
              </a:rPr>
              <a:t> in</a:t>
            </a:r>
            <a:r>
              <a:rPr lang="tr-TR" dirty="0" smtClean="0"/>
              <a:t> </a:t>
            </a:r>
            <a:r>
              <a:rPr lang="tr-TR" dirty="0" err="1" smtClean="0"/>
              <a:t>our</a:t>
            </a:r>
            <a:r>
              <a:rPr lang="tr-TR" dirty="0" smtClean="0"/>
              <a:t> model </a:t>
            </a:r>
            <a:r>
              <a:rPr lang="tr-TR" dirty="0" err="1" smtClean="0"/>
              <a:t>was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small</a:t>
            </a:r>
            <a:r>
              <a:rPr lang="tr-TR" dirty="0" smtClean="0"/>
              <a:t> </a:t>
            </a:r>
            <a:r>
              <a:rPr lang="tr-TR" dirty="0" err="1" smtClean="0"/>
              <a:t>amount</a:t>
            </a:r>
            <a:r>
              <a:rPr lang="tr-TR" dirty="0" smtClean="0"/>
              <a:t> of </a:t>
            </a:r>
            <a:r>
              <a:rPr lang="tr-TR" dirty="0" err="1" smtClean="0"/>
              <a:t>training</a:t>
            </a:r>
            <a:r>
              <a:rPr lang="tr-TR" dirty="0" smtClean="0"/>
              <a:t> data.</a:t>
            </a:r>
          </a:p>
          <a:p>
            <a:pPr marL="285750" lvl="0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/>
              <a:t>We</a:t>
            </a:r>
            <a:r>
              <a:rPr lang="en-US" dirty="0" smtClean="0"/>
              <a:t> tested on various images and at times the classifications were incorrect. 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099912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268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978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Our</a:t>
            </a:r>
            <a:r>
              <a:rPr lang="tr-TR" dirty="0" smtClean="0"/>
              <a:t> Project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about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classification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a CNN network.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aim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was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make</a:t>
            </a:r>
            <a:r>
              <a:rPr lang="tr-TR" baseline="0" dirty="0" smtClean="0"/>
              <a:t> an </a:t>
            </a:r>
            <a:r>
              <a:rPr lang="tr-TR" baseline="0" dirty="0" err="1" smtClean="0"/>
              <a:t>efficent</a:t>
            </a:r>
            <a:r>
              <a:rPr lang="tr-TR" baseline="0" dirty="0" smtClean="0"/>
              <a:t> CNN model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compare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 model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SVM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MLP </a:t>
            </a:r>
            <a:r>
              <a:rPr lang="tr-TR" baseline="0" dirty="0" err="1" smtClean="0"/>
              <a:t>models</a:t>
            </a:r>
            <a:r>
              <a:rPr lang="tr-T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While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doing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increase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accuracy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had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do </a:t>
            </a:r>
            <a:r>
              <a:rPr lang="tr-TR" baseline="0" dirty="0" err="1" smtClean="0"/>
              <a:t>some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preprocessing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</a:t>
            </a:r>
            <a:r>
              <a:rPr lang="tr-TR" baseline="0" dirty="0" smtClean="0"/>
              <a:t>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After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creating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model,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made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real</a:t>
            </a:r>
            <a:r>
              <a:rPr lang="tr-TR" baseline="0" dirty="0" smtClean="0"/>
              <a:t> time </a:t>
            </a:r>
            <a:r>
              <a:rPr lang="tr-TR" baseline="0" dirty="0" err="1" smtClean="0"/>
              <a:t>application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application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uses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pre-trained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detection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algorithm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choose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going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be </a:t>
            </a:r>
            <a:r>
              <a:rPr lang="tr-TR" baseline="0" dirty="0" err="1" smtClean="0"/>
              <a:t>classified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model.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ImageNet</a:t>
            </a:r>
            <a:r>
              <a:rPr lang="tr-TR" dirty="0" smtClean="0"/>
              <a:t> is  a </a:t>
            </a:r>
            <a:r>
              <a:rPr lang="tr-TR" dirty="0" err="1" smtClean="0"/>
              <a:t>huge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labeled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</a:t>
            </a:r>
            <a:r>
              <a:rPr lang="tr-TR" baseline="0" dirty="0" smtClean="0"/>
              <a:t> network. </a:t>
            </a:r>
            <a:r>
              <a:rPr lang="tr-TR" baseline="0" dirty="0" err="1" smtClean="0"/>
              <a:t>They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have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than</a:t>
            </a:r>
            <a:r>
              <a:rPr lang="tr-TR" baseline="0" dirty="0" smtClean="0"/>
              <a:t> 14 </a:t>
            </a:r>
            <a:r>
              <a:rPr lang="tr-TR" baseline="0" dirty="0" err="1" smtClean="0"/>
              <a:t>million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labeled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ImageNet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stores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URL’s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refers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their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label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informations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created</a:t>
            </a:r>
            <a:r>
              <a:rPr lang="tr-TR" baseline="0" dirty="0" smtClean="0"/>
              <a:t> an </a:t>
            </a:r>
            <a:r>
              <a:rPr lang="tr-TR" baseline="0" dirty="0" err="1" smtClean="0"/>
              <a:t>application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download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from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ImageNet</a:t>
            </a:r>
            <a:r>
              <a:rPr lang="tr-TR" baseline="0" dirty="0" smtClean="0"/>
              <a:t> network </a:t>
            </a:r>
            <a:r>
              <a:rPr lang="tr-TR" baseline="0" dirty="0" err="1" smtClean="0"/>
              <a:t>by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label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numbers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 program,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collected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data. </a:t>
            </a:r>
            <a:r>
              <a:rPr lang="tr-TR" baseline="0" dirty="0" err="1" smtClean="0"/>
              <a:t>After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collecting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amount</a:t>
            </a:r>
            <a:r>
              <a:rPr lang="tr-TR" baseline="0" dirty="0" smtClean="0"/>
              <a:t> of data,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erased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unrelated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hands</a:t>
            </a:r>
            <a:r>
              <a:rPr lang="tr-TR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589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Our</a:t>
            </a:r>
            <a:r>
              <a:rPr lang="tr-TR" dirty="0" smtClean="0"/>
              <a:t> </a:t>
            </a:r>
            <a:r>
              <a:rPr lang="tr-TR" dirty="0" err="1" smtClean="0"/>
              <a:t>dataset</a:t>
            </a:r>
            <a:r>
              <a:rPr lang="tr-TR" dirty="0" smtClean="0"/>
              <a:t> has 9 </a:t>
            </a:r>
            <a:r>
              <a:rPr lang="tr-TR" dirty="0" err="1" smtClean="0"/>
              <a:t>categories</a:t>
            </a:r>
            <a:r>
              <a:rPr lang="tr-T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Most</a:t>
            </a:r>
            <a:r>
              <a:rPr lang="tr-TR" dirty="0" smtClean="0"/>
              <a:t> of </a:t>
            </a:r>
            <a:r>
              <a:rPr lang="tr-TR" dirty="0" err="1" smtClean="0"/>
              <a:t>our</a:t>
            </a:r>
            <a:r>
              <a:rPr lang="tr-TR" dirty="0" smtClean="0"/>
              <a:t> </a:t>
            </a:r>
            <a:r>
              <a:rPr lang="tr-TR" dirty="0" err="1" smtClean="0"/>
              <a:t>samples</a:t>
            </a:r>
            <a:r>
              <a:rPr lang="tr-TR" dirty="0" smtClean="0"/>
              <a:t> has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Scissors</a:t>
            </a:r>
            <a:r>
              <a:rPr lang="tr-TR" dirty="0" smtClean="0"/>
              <a:t> as a </a:t>
            </a:r>
            <a:r>
              <a:rPr lang="tr-TR" dirty="0" err="1" smtClean="0"/>
              <a:t>label</a:t>
            </a:r>
            <a:r>
              <a:rPr lang="tr-TR" dirty="0" smtClean="0"/>
              <a:t>, </a:t>
            </a:r>
            <a:r>
              <a:rPr lang="tr-TR" dirty="0" err="1" smtClean="0"/>
              <a:t>least</a:t>
            </a:r>
            <a:r>
              <a:rPr lang="tr-TR" dirty="0" smtClean="0"/>
              <a:t> </a:t>
            </a:r>
            <a:r>
              <a:rPr lang="tr-TR" dirty="0" err="1" smtClean="0"/>
              <a:t>sample</a:t>
            </a:r>
            <a:r>
              <a:rPr lang="tr-TR" dirty="0" smtClean="0"/>
              <a:t> size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belongs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Alarm </a:t>
            </a:r>
            <a:r>
              <a:rPr lang="tr-TR" baseline="0" dirty="0" err="1" smtClean="0"/>
              <a:t>Clock</a:t>
            </a:r>
            <a:r>
              <a:rPr lang="tr-T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smtClean="0"/>
              <a:t>But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an </a:t>
            </a:r>
            <a:r>
              <a:rPr lang="tr-TR" baseline="0" dirty="0" err="1" smtClean="0"/>
              <a:t>example</a:t>
            </a:r>
            <a:r>
              <a:rPr lang="tr-TR" baseline="0" dirty="0" smtClean="0"/>
              <a:t>, alarm </a:t>
            </a:r>
            <a:r>
              <a:rPr lang="tr-TR" baseline="0" dirty="0" err="1" smtClean="0"/>
              <a:t>clock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mostly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about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spesific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clock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type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so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it’s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giving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very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good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predictions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about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same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clock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type</a:t>
            </a:r>
            <a:r>
              <a:rPr lang="tr-T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497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made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some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operations</a:t>
            </a:r>
            <a:r>
              <a:rPr lang="tr-TR" baseline="0" dirty="0" smtClean="0"/>
              <a:t> on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resize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all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100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100,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reason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have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all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same</a:t>
            </a:r>
            <a:r>
              <a:rPr lang="tr-TR" baseline="0" dirty="0" smtClean="0"/>
              <a:t> size.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If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increase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size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accuracy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also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improves</a:t>
            </a:r>
            <a:r>
              <a:rPr lang="tr-TR" baseline="0" dirty="0" smtClean="0"/>
              <a:t>, but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proccesing</a:t>
            </a:r>
            <a:r>
              <a:rPr lang="tr-TR" baseline="0" dirty="0" smtClean="0"/>
              <a:t> time is </a:t>
            </a:r>
            <a:r>
              <a:rPr lang="tr-TR" baseline="0" dirty="0" err="1" smtClean="0"/>
              <a:t>increasing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much</a:t>
            </a:r>
            <a:r>
              <a:rPr lang="tr-T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smooth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sharp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parts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remove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glitches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gaussian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blur</a:t>
            </a:r>
            <a:r>
              <a:rPr lang="tr-TR" baseline="0" dirty="0" smtClean="0"/>
              <a:t> on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Then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going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segmentation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phase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graying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tresholding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as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see</a:t>
            </a:r>
            <a:r>
              <a:rPr lang="tr-T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Then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going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morphology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phase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find</a:t>
            </a:r>
            <a:r>
              <a:rPr lang="tr-TR" baseline="0" dirty="0" smtClean="0"/>
              <a:t> a background </a:t>
            </a:r>
            <a:r>
              <a:rPr lang="tr-TR" baseline="0" dirty="0" err="1" smtClean="0"/>
              <a:t>area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using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dilating</a:t>
            </a:r>
            <a:r>
              <a:rPr lang="tr-TR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085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So</a:t>
            </a:r>
            <a:r>
              <a:rPr lang="tr-TR" baseline="0" dirty="0" smtClean="0"/>
              <a:t> ,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foreground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area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applying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distance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trasholding</a:t>
            </a:r>
            <a:r>
              <a:rPr lang="tr-T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unknown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areas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subtracting</a:t>
            </a:r>
            <a:r>
              <a:rPr lang="tr-TR" baseline="0" dirty="0" smtClean="0"/>
              <a:t> background </a:t>
            </a:r>
            <a:r>
              <a:rPr lang="tr-TR" baseline="0" dirty="0" err="1" smtClean="0"/>
              <a:t>from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foreground</a:t>
            </a:r>
            <a:r>
              <a:rPr lang="tr-T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smtClean="0"/>
              <a:t>At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end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adding</a:t>
            </a:r>
            <a:r>
              <a:rPr lang="tr-TR" baseline="0" dirty="0" smtClean="0"/>
              <a:t> 1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labels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change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take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inverse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background. </a:t>
            </a:r>
            <a:r>
              <a:rPr lang="tr-TR" baseline="0" dirty="0" err="1" smtClean="0"/>
              <a:t>Then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marking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unknown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areas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0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it </a:t>
            </a:r>
            <a:r>
              <a:rPr lang="tr-TR" baseline="0" dirty="0" err="1" smtClean="0"/>
              <a:t>gives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result</a:t>
            </a:r>
            <a:r>
              <a:rPr lang="tr-TR" baseline="0" dirty="0" smtClean="0"/>
              <a:t> as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see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from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It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nearly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gives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good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shape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work</a:t>
            </a:r>
            <a:r>
              <a:rPr lang="tr-TR" baseline="0" dirty="0" smtClean="0"/>
              <a:t> 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tr-T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For</a:t>
            </a:r>
            <a:r>
              <a:rPr lang="tr-TR" baseline="0" dirty="0" smtClean="0"/>
              <a:t> SVM,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used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Hog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transform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Histogram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Oriented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Gradients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method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It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brokes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down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smaller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regions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each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region</a:t>
            </a:r>
            <a:r>
              <a:rPr lang="tr-TR" baseline="0" dirty="0" smtClean="0"/>
              <a:t>,  it </a:t>
            </a:r>
            <a:r>
              <a:rPr lang="tr-TR" baseline="0" dirty="0" err="1" smtClean="0"/>
              <a:t>calculates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gradients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orientations</a:t>
            </a:r>
            <a:r>
              <a:rPr lang="tr-T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Hog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would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generate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histogram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for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each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regions</a:t>
            </a:r>
            <a:r>
              <a:rPr lang="tr-T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4102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a </a:t>
            </a:r>
            <a:r>
              <a:rPr lang="tr-TR" dirty="0" err="1" smtClean="0"/>
              <a:t>better</a:t>
            </a:r>
            <a:r>
              <a:rPr lang="tr-TR" dirty="0" smtClean="0"/>
              <a:t> </a:t>
            </a:r>
            <a:r>
              <a:rPr lang="tr-TR" dirty="0" err="1" smtClean="0"/>
              <a:t>accuracy</a:t>
            </a:r>
            <a:r>
              <a:rPr lang="tr-TR" dirty="0" smtClean="0"/>
              <a:t>,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populated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Data </a:t>
            </a:r>
            <a:r>
              <a:rPr lang="tr-TR" baseline="0" dirty="0" err="1" smtClean="0"/>
              <a:t>Augmentation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So</a:t>
            </a:r>
            <a:r>
              <a:rPr lang="tr-TR" baseline="0" dirty="0" smtClean="0"/>
              <a:t> it is </a:t>
            </a:r>
            <a:r>
              <a:rPr lang="tr-TR" baseline="0" dirty="0" err="1" smtClean="0"/>
              <a:t>creating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modified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versions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in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dataset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images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you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see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right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now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operations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did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data.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rotated</a:t>
            </a:r>
            <a:r>
              <a:rPr lang="tr-TR" baseline="0" dirty="0" smtClean="0"/>
              <a:t> 25 </a:t>
            </a:r>
            <a:r>
              <a:rPr lang="tr-TR" baseline="0" dirty="0" err="1" smtClean="0"/>
              <a:t>degree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shifted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0.1 </a:t>
            </a:r>
            <a:r>
              <a:rPr lang="tr-TR" baseline="0" dirty="0" err="1" smtClean="0"/>
              <a:t>pixels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zoomed</a:t>
            </a:r>
            <a:r>
              <a:rPr lang="tr-TR" baseline="0" dirty="0" smtClean="0"/>
              <a:t> as 0.2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flipped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horizonally</a:t>
            </a:r>
            <a:r>
              <a:rPr lang="tr-TR" baseline="0" dirty="0" smtClean="0"/>
              <a:t> at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augmented</a:t>
            </a:r>
            <a:r>
              <a:rPr lang="tr-TR" baseline="0" dirty="0" smtClean="0"/>
              <a:t> data.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962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 smtClean="0"/>
              <a:t>So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classes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categorical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Thats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because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binarizing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labels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giving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them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model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numerical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values</a:t>
            </a:r>
            <a:r>
              <a:rPr lang="tr-T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When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our</a:t>
            </a:r>
            <a:r>
              <a:rPr lang="tr-TR" baseline="0" dirty="0" smtClean="0"/>
              <a:t> model </a:t>
            </a:r>
            <a:r>
              <a:rPr lang="tr-TR" baseline="0" dirty="0" err="1" smtClean="0"/>
              <a:t>predicts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value</a:t>
            </a:r>
            <a:r>
              <a:rPr lang="tr-TR" baseline="0" dirty="0" smtClean="0"/>
              <a:t>, it is </a:t>
            </a:r>
            <a:r>
              <a:rPr lang="tr-TR" baseline="0" dirty="0" err="1" smtClean="0"/>
              <a:t>predicting</a:t>
            </a:r>
            <a:r>
              <a:rPr lang="tr-TR" baseline="0" dirty="0" smtClean="0"/>
              <a:t> 9 </a:t>
            </a:r>
            <a:r>
              <a:rPr lang="tr-TR" baseline="0" dirty="0" err="1" smtClean="0"/>
              <a:t>different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numbers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between</a:t>
            </a:r>
            <a:r>
              <a:rPr lang="tr-TR" baseline="0" dirty="0" smtClean="0"/>
              <a:t> 0 </a:t>
            </a:r>
            <a:r>
              <a:rPr lang="tr-TR" baseline="0" dirty="0" err="1" smtClean="0"/>
              <a:t>and</a:t>
            </a:r>
            <a:r>
              <a:rPr lang="tr-TR" baseline="0" dirty="0" smtClean="0"/>
              <a:t> 1.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doing</a:t>
            </a:r>
            <a:r>
              <a:rPr lang="tr-TR" baseline="0" dirty="0" smtClean="0"/>
              <a:t> an </a:t>
            </a:r>
            <a:r>
              <a:rPr lang="tr-TR" baseline="0" dirty="0" err="1" smtClean="0"/>
              <a:t>argmax</a:t>
            </a:r>
            <a:r>
              <a:rPr lang="tr-TR" baseline="0" dirty="0" smtClean="0"/>
              <a:t> </a:t>
            </a:r>
            <a:r>
              <a:rPr lang="tr-TR" baseline="0" dirty="0" err="1" smtClean="0"/>
              <a:t>operation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get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index</a:t>
            </a:r>
            <a:r>
              <a:rPr lang="tr-TR" baseline="0" dirty="0" smtClean="0"/>
              <a:t> of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biggest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value</a:t>
            </a:r>
            <a:r>
              <a:rPr lang="tr-TR" baseline="0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aseline="0" dirty="0" err="1" smtClean="0"/>
              <a:t>From</a:t>
            </a:r>
            <a:r>
              <a:rPr lang="tr-TR" baseline="0" dirty="0" smtClean="0"/>
              <a:t> here,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can </a:t>
            </a:r>
            <a:r>
              <a:rPr lang="tr-TR" baseline="0" dirty="0" err="1" smtClean="0"/>
              <a:t>understand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category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that</a:t>
            </a:r>
            <a:r>
              <a:rPr lang="tr-TR" baseline="0" dirty="0" smtClean="0"/>
              <a:t> has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index</a:t>
            </a:r>
            <a:r>
              <a:rPr lang="tr-TR" baseline="0" dirty="0" smtClean="0"/>
              <a:t> of 7, has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biggest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prediction</a:t>
            </a:r>
            <a:r>
              <a:rPr lang="tr-TR" baseline="0" dirty="0" smtClean="0"/>
              <a:t>. </a:t>
            </a:r>
            <a:r>
              <a:rPr lang="tr-TR" baseline="0" dirty="0" err="1" smtClean="0"/>
              <a:t>Let’s</a:t>
            </a:r>
            <a:r>
              <a:rPr lang="tr-TR" baseline="0" dirty="0" smtClean="0"/>
              <a:t> say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pen</a:t>
            </a:r>
            <a:r>
              <a:rPr lang="tr-TR" baseline="0" dirty="0" smtClean="0"/>
              <a:t> is </a:t>
            </a:r>
            <a:r>
              <a:rPr lang="tr-TR" baseline="0" dirty="0" err="1" smtClean="0"/>
              <a:t>the</a:t>
            </a:r>
            <a:r>
              <a:rPr lang="tr-TR" baseline="0" dirty="0" smtClean="0"/>
              <a:t> 7th </a:t>
            </a:r>
            <a:r>
              <a:rPr lang="tr-TR" baseline="0" dirty="0" err="1" smtClean="0"/>
              <a:t>category</a:t>
            </a:r>
            <a:r>
              <a:rPr lang="tr-TR" baseline="0" dirty="0" smtClean="0"/>
              <a:t>, </a:t>
            </a:r>
            <a:r>
              <a:rPr lang="tr-TR" baseline="0" dirty="0" err="1" smtClean="0"/>
              <a:t>so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are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saying</a:t>
            </a:r>
            <a:r>
              <a:rPr lang="tr-TR" baseline="0" dirty="0" smtClean="0"/>
              <a:t> </a:t>
            </a:r>
            <a:r>
              <a:rPr lang="tr-TR" baseline="0" dirty="0" err="1" smtClean="0"/>
              <a:t>with</a:t>
            </a:r>
            <a:r>
              <a:rPr lang="tr-TR" baseline="0" dirty="0" smtClean="0"/>
              <a:t> a </a:t>
            </a:r>
            <a:r>
              <a:rPr lang="tr-TR" baseline="0" dirty="0" err="1" smtClean="0"/>
              <a:t>possibilty</a:t>
            </a:r>
            <a:r>
              <a:rPr lang="tr-TR" baseline="0" dirty="0" smtClean="0"/>
              <a:t> of 55% </a:t>
            </a:r>
            <a:r>
              <a:rPr lang="tr-TR" baseline="0" dirty="0" err="1" smtClean="0"/>
              <a:t>this</a:t>
            </a:r>
            <a:r>
              <a:rPr lang="tr-TR" baseline="0" dirty="0" smtClean="0"/>
              <a:t> </a:t>
            </a:r>
            <a:r>
              <a:rPr lang="tr-TR" baseline="0" dirty="0" err="1" smtClean="0"/>
              <a:t>item</a:t>
            </a:r>
            <a:r>
              <a:rPr lang="tr-TR" baseline="0" dirty="0" smtClean="0"/>
              <a:t> is a </a:t>
            </a:r>
            <a:r>
              <a:rPr lang="tr-TR" baseline="0" dirty="0" err="1" smtClean="0"/>
              <a:t>pen</a:t>
            </a:r>
            <a:r>
              <a:rPr lang="tr-T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004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preprocessing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applied</a:t>
            </a:r>
            <a:r>
              <a:rPr lang="tr-TR" dirty="0"/>
              <a:t> </a:t>
            </a:r>
            <a:r>
              <a:rPr lang="tr-TR" dirty="0" err="1"/>
              <a:t>Hog</a:t>
            </a:r>
            <a:r>
              <a:rPr lang="tr-TR" dirty="0"/>
              <a:t> </a:t>
            </a:r>
            <a:r>
              <a:rPr lang="tr-TR" dirty="0" err="1"/>
              <a:t>Transform</a:t>
            </a:r>
            <a:r>
              <a:rPr lang="tr-TR" dirty="0"/>
              <a:t> </a:t>
            </a:r>
            <a:r>
              <a:rPr lang="tr-TR" dirty="0" err="1"/>
              <a:t>then</a:t>
            </a:r>
            <a:r>
              <a:rPr lang="tr-TR" dirty="0"/>
              <a:t> </a:t>
            </a:r>
            <a:r>
              <a:rPr lang="tr-TR" dirty="0" err="1"/>
              <a:t>built</a:t>
            </a:r>
            <a:r>
              <a:rPr lang="tr-TR" dirty="0"/>
              <a:t> SVM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GridSearch</a:t>
            </a:r>
            <a:r>
              <a:rPr lang="tr-TR" dirty="0"/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tried</a:t>
            </a:r>
            <a:r>
              <a:rPr lang="tr-TR" dirty="0"/>
              <a:t> </a:t>
            </a:r>
            <a:r>
              <a:rPr lang="tr-TR" dirty="0" err="1"/>
              <a:t>several</a:t>
            </a:r>
            <a:r>
              <a:rPr lang="tr-TR" dirty="0"/>
              <a:t> </a:t>
            </a:r>
            <a:r>
              <a:rPr lang="tr-TR" dirty="0" err="1"/>
              <a:t>Hog</a:t>
            </a:r>
            <a:r>
              <a:rPr lang="tr-TR" dirty="0"/>
              <a:t> </a:t>
            </a:r>
            <a:r>
              <a:rPr lang="tr-TR" dirty="0" err="1"/>
              <a:t>Transform</a:t>
            </a:r>
            <a:r>
              <a:rPr lang="tr-TR" dirty="0"/>
              <a:t> </a:t>
            </a:r>
            <a:r>
              <a:rPr lang="tr-TR" dirty="0" err="1"/>
              <a:t>parameters,kernel</a:t>
            </a:r>
            <a:r>
              <a:rPr lang="tr-TR" dirty="0"/>
              <a:t> </a:t>
            </a:r>
            <a:r>
              <a:rPr lang="tr-TR" dirty="0" err="1"/>
              <a:t>types,Cost</a:t>
            </a:r>
            <a:r>
              <a:rPr lang="tr-TR" dirty="0"/>
              <a:t> </a:t>
            </a:r>
            <a:r>
              <a:rPr lang="tr-TR" dirty="0" err="1"/>
              <a:t>parameter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Around</a:t>
            </a:r>
            <a:r>
              <a:rPr lang="tr-TR" dirty="0"/>
              <a:t> %80 test </a:t>
            </a:r>
            <a:r>
              <a:rPr lang="tr-TR" dirty="0" err="1"/>
              <a:t>accuracy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GridSearch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Best </a:t>
            </a:r>
            <a:r>
              <a:rPr lang="tr-TR" dirty="0" err="1"/>
              <a:t>predicted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Alarm </a:t>
            </a:r>
            <a:r>
              <a:rPr lang="tr-TR" dirty="0" err="1"/>
              <a:t>Clock</a:t>
            </a:r>
            <a:endParaRPr lang="tr-T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Highest</a:t>
            </a:r>
            <a:r>
              <a:rPr lang="tr-TR" dirty="0"/>
              <a:t> </a:t>
            </a:r>
            <a:r>
              <a:rPr lang="tr-TR" dirty="0" err="1"/>
              <a:t>misclassification</a:t>
            </a:r>
            <a:r>
              <a:rPr lang="tr-TR" dirty="0"/>
              <a:t> </a:t>
            </a:r>
            <a:r>
              <a:rPr lang="tr-TR" dirty="0" err="1"/>
              <a:t>rates</a:t>
            </a:r>
            <a:r>
              <a:rPr lang="tr-TR" dirty="0"/>
              <a:t> </a:t>
            </a:r>
            <a:r>
              <a:rPr lang="tr-TR" dirty="0" err="1"/>
              <a:t>predictions</a:t>
            </a:r>
            <a:r>
              <a:rPr lang="tr-TR" dirty="0"/>
              <a:t> </a:t>
            </a:r>
            <a:r>
              <a:rPr lang="tr-TR" dirty="0" err="1"/>
              <a:t>belongs</a:t>
            </a:r>
            <a:r>
              <a:rPr lang="tr-TR" dirty="0"/>
              <a:t> to Keyboard </a:t>
            </a:r>
            <a:r>
              <a:rPr lang="tr-TR" dirty="0" err="1"/>
              <a:t>images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6731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9" r:id="rId4"/>
    <p:sldLayoutId id="2147483661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image" Target="../media/image36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2.jpg"/><Relationship Id="rId7" Type="http://schemas.openxmlformats.org/officeDocument/2006/relationships/image" Target="../media/image43.gif"/><Relationship Id="rId12" Type="http://schemas.openxmlformats.org/officeDocument/2006/relationships/image" Target="../media/image4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11" Type="http://schemas.openxmlformats.org/officeDocument/2006/relationships/image" Target="../media/image47.gif"/><Relationship Id="rId5" Type="http://schemas.openxmlformats.org/officeDocument/2006/relationships/image" Target="../media/image41.gif"/><Relationship Id="rId10" Type="http://schemas.openxmlformats.org/officeDocument/2006/relationships/image" Target="../media/image46.gif"/><Relationship Id="rId4" Type="http://schemas.openxmlformats.org/officeDocument/2006/relationships/image" Target="../media/image40.gif"/><Relationship Id="rId9" Type="http://schemas.openxmlformats.org/officeDocument/2006/relationships/image" Target="../media/image4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.jp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74079" y="472414"/>
            <a:ext cx="8094101" cy="1063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800" dirty="0"/>
              <a:t>Real Time Image Classification Method Using Computer Vision Techniques and Customized CNN Model</a:t>
            </a:r>
          </a:p>
        </p:txBody>
      </p:sp>
      <p:grpSp>
        <p:nvGrpSpPr>
          <p:cNvPr id="3" name="Grup 2"/>
          <p:cNvGrpSpPr/>
          <p:nvPr/>
        </p:nvGrpSpPr>
        <p:grpSpPr>
          <a:xfrm>
            <a:off x="3392724" y="1755292"/>
            <a:ext cx="2031836" cy="1547503"/>
            <a:chOff x="2587677" y="2260959"/>
            <a:chExt cx="3533290" cy="2691052"/>
          </a:xfrm>
        </p:grpSpPr>
        <p:pic>
          <p:nvPicPr>
            <p:cNvPr id="2" name="Resim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660" y="2299968"/>
              <a:ext cx="3430310" cy="2082082"/>
            </a:xfrm>
            <a:prstGeom prst="rect">
              <a:avLst/>
            </a:prstGeom>
          </p:spPr>
        </p:pic>
        <p:grpSp>
          <p:nvGrpSpPr>
            <p:cNvPr id="5" name="Google Shape;1745;p44"/>
            <p:cNvGrpSpPr/>
            <p:nvPr/>
          </p:nvGrpSpPr>
          <p:grpSpPr>
            <a:xfrm>
              <a:off x="2587677" y="2260959"/>
              <a:ext cx="3533290" cy="2691052"/>
              <a:chOff x="3578510" y="1419647"/>
              <a:chExt cx="4021500" cy="3062887"/>
            </a:xfrm>
          </p:grpSpPr>
          <p:sp>
            <p:nvSpPr>
              <p:cNvPr id="6" name="Google Shape;1746;p44"/>
              <p:cNvSpPr/>
              <p:nvPr/>
            </p:nvSpPr>
            <p:spPr>
              <a:xfrm>
                <a:off x="3716658" y="1548119"/>
                <a:ext cx="3748500" cy="2285700"/>
              </a:xfrm>
              <a:prstGeom prst="rect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747;p44"/>
              <p:cNvSpPr/>
              <p:nvPr/>
            </p:nvSpPr>
            <p:spPr>
              <a:xfrm>
                <a:off x="3578510" y="1419647"/>
                <a:ext cx="4021500" cy="25443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1748;p44"/>
              <p:cNvGrpSpPr/>
              <p:nvPr/>
            </p:nvGrpSpPr>
            <p:grpSpPr>
              <a:xfrm>
                <a:off x="3605853" y="1447364"/>
                <a:ext cx="3966900" cy="3035170"/>
                <a:chOff x="3605853" y="1447364"/>
                <a:chExt cx="3966900" cy="3035170"/>
              </a:xfrm>
            </p:grpSpPr>
            <p:sp>
              <p:nvSpPr>
                <p:cNvPr id="10" name="Google Shape;1749;p44"/>
                <p:cNvSpPr/>
                <p:nvPr/>
              </p:nvSpPr>
              <p:spPr>
                <a:xfrm>
                  <a:off x="3605853" y="1447364"/>
                  <a:ext cx="3966900" cy="2488800"/>
                </a:xfrm>
                <a:prstGeom prst="roundRect">
                  <a:avLst>
                    <a:gd name="adj" fmla="val 3282"/>
                  </a:avLst>
                </a:prstGeom>
                <a:noFill/>
                <a:ln w="19050" cap="flat" cmpd="sng">
                  <a:solidFill>
                    <a:srgbClr val="F3F3F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750;p44"/>
                <p:cNvSpPr/>
                <p:nvPr/>
              </p:nvSpPr>
              <p:spPr>
                <a:xfrm>
                  <a:off x="4900908" y="3963886"/>
                  <a:ext cx="1373274" cy="518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99" h="24926" extrusionOk="0">
                      <a:moveTo>
                        <a:pt x="13372" y="0"/>
                      </a:moveTo>
                      <a:cubicBezTo>
                        <a:pt x="13051" y="1881"/>
                        <a:pt x="12653" y="8225"/>
                        <a:pt x="11445" y="11283"/>
                      </a:cubicBezTo>
                      <a:cubicBezTo>
                        <a:pt x="10237" y="14341"/>
                        <a:pt x="7883" y="16511"/>
                        <a:pt x="6125" y="18346"/>
                      </a:cubicBezTo>
                      <a:cubicBezTo>
                        <a:pt x="4367" y="20181"/>
                        <a:pt x="1875" y="21297"/>
                        <a:pt x="896" y="22291"/>
                      </a:cubicBezTo>
                      <a:cubicBezTo>
                        <a:pt x="-82" y="23285"/>
                        <a:pt x="-174" y="23896"/>
                        <a:pt x="254" y="24309"/>
                      </a:cubicBezTo>
                      <a:cubicBezTo>
                        <a:pt x="682" y="24722"/>
                        <a:pt x="805" y="24692"/>
                        <a:pt x="3465" y="24768"/>
                      </a:cubicBezTo>
                      <a:cubicBezTo>
                        <a:pt x="6125" y="24845"/>
                        <a:pt x="10925" y="24768"/>
                        <a:pt x="16215" y="24768"/>
                      </a:cubicBezTo>
                      <a:cubicBezTo>
                        <a:pt x="21505" y="24768"/>
                        <a:pt x="28630" y="24768"/>
                        <a:pt x="35204" y="24768"/>
                      </a:cubicBezTo>
                      <a:cubicBezTo>
                        <a:pt x="41778" y="24768"/>
                        <a:pt x="50783" y="24768"/>
                        <a:pt x="55660" y="24768"/>
                      </a:cubicBezTo>
                      <a:cubicBezTo>
                        <a:pt x="60537" y="24768"/>
                        <a:pt x="62754" y="25104"/>
                        <a:pt x="64466" y="24768"/>
                      </a:cubicBezTo>
                      <a:cubicBezTo>
                        <a:pt x="66178" y="24432"/>
                        <a:pt x="66056" y="23346"/>
                        <a:pt x="65934" y="22750"/>
                      </a:cubicBezTo>
                      <a:cubicBezTo>
                        <a:pt x="65812" y="22154"/>
                        <a:pt x="65353" y="22765"/>
                        <a:pt x="63732" y="21190"/>
                      </a:cubicBezTo>
                      <a:cubicBezTo>
                        <a:pt x="62111" y="19615"/>
                        <a:pt x="57999" y="16512"/>
                        <a:pt x="56210" y="13301"/>
                      </a:cubicBezTo>
                      <a:cubicBezTo>
                        <a:pt x="54421" y="10091"/>
                        <a:pt x="53505" y="4083"/>
                        <a:pt x="53000" y="1927"/>
                      </a:cubicBezTo>
                      <a:cubicBezTo>
                        <a:pt x="52496" y="-229"/>
                        <a:pt x="53153" y="627"/>
                        <a:pt x="53183" y="367"/>
                      </a:cubicBezTo>
                    </a:path>
                  </a:pathLst>
                </a:custGeom>
                <a:noFill/>
                <a:ln w="19050" cap="flat" cmpd="sng">
                  <a:solidFill>
                    <a:srgbClr val="F3F3F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cxnSp>
            <p:nvCxnSpPr>
              <p:cNvPr id="9" name="Google Shape;1751;p44"/>
              <p:cNvCxnSpPr/>
              <p:nvPr/>
            </p:nvCxnSpPr>
            <p:spPr>
              <a:xfrm>
                <a:off x="4915750" y="4433452"/>
                <a:ext cx="1353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1719;p43"/>
          <p:cNvSpPr/>
          <p:nvPr/>
        </p:nvSpPr>
        <p:spPr>
          <a:xfrm>
            <a:off x="2681626" y="310138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23;p43"/>
          <p:cNvSpPr txBox="1">
            <a:spLocks noGrp="1"/>
          </p:cNvSpPr>
          <p:nvPr>
            <p:ph type="subTitle" idx="4294967295"/>
          </p:nvPr>
        </p:nvSpPr>
        <p:spPr>
          <a:xfrm flipH="1">
            <a:off x="2593901" y="4349161"/>
            <a:ext cx="1032969" cy="348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tx2"/>
                </a:solidFill>
              </a:rPr>
              <a:t>1906326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4" name="Google Shape;1725;p43"/>
          <p:cNvSpPr txBox="1">
            <a:spLocks noGrp="1"/>
          </p:cNvSpPr>
          <p:nvPr>
            <p:ph type="subTitle" idx="4294967295"/>
          </p:nvPr>
        </p:nvSpPr>
        <p:spPr>
          <a:xfrm flipH="1">
            <a:off x="2226714" y="4018918"/>
            <a:ext cx="186258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rPr>
              <a:t>CANSU IŞIK</a:t>
            </a:r>
            <a:endParaRPr sz="2400" b="1" dirty="0">
              <a:solidFill>
                <a:schemeClr val="tx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5" name="Google Shape;1733;p43"/>
          <p:cNvGrpSpPr/>
          <p:nvPr/>
        </p:nvGrpSpPr>
        <p:grpSpPr>
          <a:xfrm>
            <a:off x="2875286" y="3279004"/>
            <a:ext cx="471279" cy="503354"/>
            <a:chOff x="5289631" y="1500214"/>
            <a:chExt cx="332355" cy="354974"/>
          </a:xfrm>
        </p:grpSpPr>
        <p:sp>
          <p:nvSpPr>
            <p:cNvPr id="16" name="Google Shape;1734;p43"/>
            <p:cNvSpPr/>
            <p:nvPr/>
          </p:nvSpPr>
          <p:spPr>
            <a:xfrm>
              <a:off x="5432603" y="1667040"/>
              <a:ext cx="45651" cy="16157"/>
            </a:xfrm>
            <a:custGeom>
              <a:avLst/>
              <a:gdLst/>
              <a:ahLst/>
              <a:cxnLst/>
              <a:rect l="l" t="t" r="r" b="b"/>
              <a:pathLst>
                <a:path w="1441" h="510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35;p43"/>
            <p:cNvSpPr/>
            <p:nvPr/>
          </p:nvSpPr>
          <p:spPr>
            <a:xfrm>
              <a:off x="5416763" y="162807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36;p43"/>
            <p:cNvSpPr/>
            <p:nvPr/>
          </p:nvSpPr>
          <p:spPr>
            <a:xfrm>
              <a:off x="5483893" y="1628074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37;p43"/>
            <p:cNvSpPr/>
            <p:nvPr/>
          </p:nvSpPr>
          <p:spPr>
            <a:xfrm>
              <a:off x="5411093" y="1611474"/>
              <a:ext cx="21923" cy="10613"/>
            </a:xfrm>
            <a:custGeom>
              <a:avLst/>
              <a:gdLst/>
              <a:ahLst/>
              <a:cxnLst/>
              <a:rect l="l" t="t" r="r" b="b"/>
              <a:pathLst>
                <a:path w="692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38;p43"/>
            <p:cNvSpPr/>
            <p:nvPr/>
          </p:nvSpPr>
          <p:spPr>
            <a:xfrm>
              <a:off x="5478254" y="1611474"/>
              <a:ext cx="21511" cy="10613"/>
            </a:xfrm>
            <a:custGeom>
              <a:avLst/>
              <a:gdLst/>
              <a:ahLst/>
              <a:cxnLst/>
              <a:rect l="l" t="t" r="r" b="b"/>
              <a:pathLst>
                <a:path w="679" h="335" extrusionOk="0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39;p43"/>
            <p:cNvSpPr/>
            <p:nvPr/>
          </p:nvSpPr>
          <p:spPr>
            <a:xfrm>
              <a:off x="5289631" y="1500214"/>
              <a:ext cx="332355" cy="354974"/>
            </a:xfrm>
            <a:custGeom>
              <a:avLst/>
              <a:gdLst/>
              <a:ahLst/>
              <a:cxnLst/>
              <a:rect l="l" t="t" r="r" b="b"/>
              <a:pathLst>
                <a:path w="10491" h="11205" extrusionOk="0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20;p43"/>
          <p:cNvSpPr/>
          <p:nvPr/>
        </p:nvSpPr>
        <p:spPr>
          <a:xfrm>
            <a:off x="5308335" y="3101386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722;p43"/>
          <p:cNvSpPr txBox="1">
            <a:spLocks noGrp="1"/>
          </p:cNvSpPr>
          <p:nvPr>
            <p:ph type="subTitle" idx="4294967295"/>
          </p:nvPr>
        </p:nvSpPr>
        <p:spPr>
          <a:xfrm flipH="1">
            <a:off x="5272117" y="4379829"/>
            <a:ext cx="927845" cy="384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tx2"/>
                </a:solidFill>
              </a:rPr>
              <a:t>1900195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4411789" y="4018918"/>
            <a:ext cx="2735694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400" b="1" dirty="0">
                <a:latin typeface="Rajdhani"/>
                <a:ea typeface="Rajdhani"/>
                <a:cs typeface="Rajdhani"/>
                <a:sym typeface="Rajdhani"/>
              </a:rPr>
              <a:t>ÖMER FARUK KÜÇÜK</a:t>
            </a:r>
            <a:endParaRPr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5" name="Google Shape;1726;p43"/>
          <p:cNvGrpSpPr/>
          <p:nvPr/>
        </p:nvGrpSpPr>
        <p:grpSpPr>
          <a:xfrm>
            <a:off x="5540785" y="3276873"/>
            <a:ext cx="393699" cy="507621"/>
            <a:chOff x="6698441" y="2414530"/>
            <a:chExt cx="277644" cy="357984"/>
          </a:xfrm>
        </p:grpSpPr>
        <p:sp>
          <p:nvSpPr>
            <p:cNvPr id="26" name="Google Shape;1727;p43"/>
            <p:cNvSpPr/>
            <p:nvPr/>
          </p:nvSpPr>
          <p:spPr>
            <a:xfrm>
              <a:off x="6764462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2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8;p43"/>
            <p:cNvSpPr/>
            <p:nvPr/>
          </p:nvSpPr>
          <p:spPr>
            <a:xfrm>
              <a:off x="6898374" y="2710611"/>
              <a:ext cx="10201" cy="60382"/>
            </a:xfrm>
            <a:custGeom>
              <a:avLst/>
              <a:gdLst/>
              <a:ahLst/>
              <a:cxnLst/>
              <a:rect l="l" t="t" r="r" b="b"/>
              <a:pathLst>
                <a:path w="322" h="1906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1739"/>
                  </a:lnTo>
                  <a:cubicBezTo>
                    <a:pt x="0" y="1834"/>
                    <a:pt x="71" y="1906"/>
                    <a:pt x="167" y="1906"/>
                  </a:cubicBezTo>
                  <a:cubicBezTo>
                    <a:pt x="250" y="1906"/>
                    <a:pt x="322" y="1834"/>
                    <a:pt x="322" y="1739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9;p43"/>
            <p:cNvSpPr/>
            <p:nvPr/>
          </p:nvSpPr>
          <p:spPr>
            <a:xfrm>
              <a:off x="6698441" y="2414530"/>
              <a:ext cx="277644" cy="357984"/>
            </a:xfrm>
            <a:custGeom>
              <a:avLst/>
              <a:gdLst/>
              <a:ahLst/>
              <a:cxnLst/>
              <a:rect l="l" t="t" r="r" b="b"/>
              <a:pathLst>
                <a:path w="8764" h="11300" extrusionOk="0">
                  <a:moveTo>
                    <a:pt x="3835" y="3334"/>
                  </a:moveTo>
                  <a:lnTo>
                    <a:pt x="3835" y="3691"/>
                  </a:lnTo>
                  <a:cubicBezTo>
                    <a:pt x="3835" y="3798"/>
                    <a:pt x="3751" y="3882"/>
                    <a:pt x="3644" y="3882"/>
                  </a:cubicBezTo>
                  <a:lnTo>
                    <a:pt x="3120" y="3882"/>
                  </a:lnTo>
                  <a:cubicBezTo>
                    <a:pt x="3025" y="3882"/>
                    <a:pt x="2930" y="3786"/>
                    <a:pt x="2930" y="3691"/>
                  </a:cubicBezTo>
                  <a:lnTo>
                    <a:pt x="2930" y="3334"/>
                  </a:lnTo>
                  <a:lnTo>
                    <a:pt x="3215" y="3334"/>
                  </a:lnTo>
                  <a:lnTo>
                    <a:pt x="3215" y="3346"/>
                  </a:lnTo>
                  <a:lnTo>
                    <a:pt x="3215" y="3524"/>
                  </a:lnTo>
                  <a:cubicBezTo>
                    <a:pt x="3227" y="3620"/>
                    <a:pt x="3299" y="3691"/>
                    <a:pt x="3394" y="3691"/>
                  </a:cubicBezTo>
                  <a:cubicBezTo>
                    <a:pt x="3477" y="3691"/>
                    <a:pt x="3561" y="3620"/>
                    <a:pt x="3561" y="3524"/>
                  </a:cubicBezTo>
                  <a:lnTo>
                    <a:pt x="3561" y="3346"/>
                  </a:lnTo>
                  <a:lnTo>
                    <a:pt x="3561" y="3334"/>
                  </a:lnTo>
                  <a:close/>
                  <a:moveTo>
                    <a:pt x="5775" y="3334"/>
                  </a:moveTo>
                  <a:lnTo>
                    <a:pt x="5775" y="3691"/>
                  </a:lnTo>
                  <a:cubicBezTo>
                    <a:pt x="5775" y="3798"/>
                    <a:pt x="5680" y="3882"/>
                    <a:pt x="5585" y="3882"/>
                  </a:cubicBezTo>
                  <a:lnTo>
                    <a:pt x="5061" y="3882"/>
                  </a:lnTo>
                  <a:cubicBezTo>
                    <a:pt x="4954" y="3882"/>
                    <a:pt x="4870" y="3786"/>
                    <a:pt x="4870" y="3691"/>
                  </a:cubicBezTo>
                  <a:lnTo>
                    <a:pt x="4870" y="3334"/>
                  </a:lnTo>
                  <a:lnTo>
                    <a:pt x="5144" y="3334"/>
                  </a:lnTo>
                  <a:lnTo>
                    <a:pt x="5144" y="3346"/>
                  </a:lnTo>
                  <a:lnTo>
                    <a:pt x="5144" y="3524"/>
                  </a:lnTo>
                  <a:cubicBezTo>
                    <a:pt x="5168" y="3620"/>
                    <a:pt x="5239" y="3691"/>
                    <a:pt x="5323" y="3691"/>
                  </a:cubicBezTo>
                  <a:cubicBezTo>
                    <a:pt x="5418" y="3691"/>
                    <a:pt x="5490" y="3620"/>
                    <a:pt x="5490" y="3524"/>
                  </a:cubicBezTo>
                  <a:lnTo>
                    <a:pt x="5490" y="3346"/>
                  </a:lnTo>
                  <a:lnTo>
                    <a:pt x="5490" y="3334"/>
                  </a:lnTo>
                  <a:close/>
                  <a:moveTo>
                    <a:pt x="1858" y="1512"/>
                  </a:moveTo>
                  <a:lnTo>
                    <a:pt x="1858" y="1512"/>
                  </a:lnTo>
                  <a:cubicBezTo>
                    <a:pt x="1644" y="1905"/>
                    <a:pt x="1549" y="2346"/>
                    <a:pt x="1549" y="2810"/>
                  </a:cubicBezTo>
                  <a:lnTo>
                    <a:pt x="1549" y="3239"/>
                  </a:lnTo>
                  <a:cubicBezTo>
                    <a:pt x="1358" y="3334"/>
                    <a:pt x="1215" y="3513"/>
                    <a:pt x="1203" y="3715"/>
                  </a:cubicBezTo>
                  <a:cubicBezTo>
                    <a:pt x="1191" y="3882"/>
                    <a:pt x="1251" y="4060"/>
                    <a:pt x="1358" y="4179"/>
                  </a:cubicBezTo>
                  <a:cubicBezTo>
                    <a:pt x="1477" y="4298"/>
                    <a:pt x="1632" y="4370"/>
                    <a:pt x="1799" y="4370"/>
                  </a:cubicBezTo>
                  <a:lnTo>
                    <a:pt x="1918" y="4370"/>
                  </a:lnTo>
                  <a:cubicBezTo>
                    <a:pt x="1965" y="4691"/>
                    <a:pt x="2072" y="4965"/>
                    <a:pt x="2215" y="5239"/>
                  </a:cubicBezTo>
                  <a:cubicBezTo>
                    <a:pt x="1918" y="5191"/>
                    <a:pt x="1668" y="5108"/>
                    <a:pt x="1501" y="5025"/>
                  </a:cubicBezTo>
                  <a:cubicBezTo>
                    <a:pt x="1382" y="4965"/>
                    <a:pt x="1299" y="4929"/>
                    <a:pt x="1215" y="4882"/>
                  </a:cubicBezTo>
                  <a:cubicBezTo>
                    <a:pt x="1275" y="4751"/>
                    <a:pt x="1358" y="4548"/>
                    <a:pt x="1358" y="4405"/>
                  </a:cubicBezTo>
                  <a:cubicBezTo>
                    <a:pt x="1358" y="4370"/>
                    <a:pt x="1334" y="4334"/>
                    <a:pt x="1322" y="4298"/>
                  </a:cubicBezTo>
                  <a:lnTo>
                    <a:pt x="834" y="3655"/>
                  </a:lnTo>
                  <a:cubicBezTo>
                    <a:pt x="858" y="3501"/>
                    <a:pt x="977" y="3036"/>
                    <a:pt x="1179" y="2560"/>
                  </a:cubicBezTo>
                  <a:cubicBezTo>
                    <a:pt x="1394" y="2048"/>
                    <a:pt x="1632" y="1727"/>
                    <a:pt x="1858" y="1512"/>
                  </a:cubicBezTo>
                  <a:close/>
                  <a:moveTo>
                    <a:pt x="4347" y="334"/>
                  </a:moveTo>
                  <a:cubicBezTo>
                    <a:pt x="5644" y="334"/>
                    <a:pt x="6728" y="1346"/>
                    <a:pt x="6811" y="2643"/>
                  </a:cubicBezTo>
                  <a:cubicBezTo>
                    <a:pt x="6811" y="2732"/>
                    <a:pt x="6893" y="2799"/>
                    <a:pt x="6971" y="2799"/>
                  </a:cubicBezTo>
                  <a:cubicBezTo>
                    <a:pt x="6977" y="2799"/>
                    <a:pt x="6984" y="2799"/>
                    <a:pt x="6990" y="2798"/>
                  </a:cubicBezTo>
                  <a:cubicBezTo>
                    <a:pt x="7085" y="2798"/>
                    <a:pt x="7156" y="2703"/>
                    <a:pt x="7144" y="2620"/>
                  </a:cubicBezTo>
                  <a:cubicBezTo>
                    <a:pt x="7109" y="2215"/>
                    <a:pt x="7002" y="1846"/>
                    <a:pt x="6835" y="1500"/>
                  </a:cubicBezTo>
                  <a:lnTo>
                    <a:pt x="6835" y="1500"/>
                  </a:lnTo>
                  <a:cubicBezTo>
                    <a:pt x="7144" y="1786"/>
                    <a:pt x="7371" y="2179"/>
                    <a:pt x="7514" y="2536"/>
                  </a:cubicBezTo>
                  <a:cubicBezTo>
                    <a:pt x="7728" y="3012"/>
                    <a:pt x="7823" y="3477"/>
                    <a:pt x="7859" y="3643"/>
                  </a:cubicBezTo>
                  <a:lnTo>
                    <a:pt x="7371" y="4286"/>
                  </a:lnTo>
                  <a:cubicBezTo>
                    <a:pt x="7347" y="4310"/>
                    <a:pt x="7335" y="4346"/>
                    <a:pt x="7335" y="4382"/>
                  </a:cubicBezTo>
                  <a:cubicBezTo>
                    <a:pt x="7335" y="4525"/>
                    <a:pt x="7406" y="4727"/>
                    <a:pt x="7466" y="4858"/>
                  </a:cubicBezTo>
                  <a:cubicBezTo>
                    <a:pt x="7406" y="4906"/>
                    <a:pt x="7311" y="4953"/>
                    <a:pt x="7192" y="5013"/>
                  </a:cubicBezTo>
                  <a:cubicBezTo>
                    <a:pt x="7025" y="5084"/>
                    <a:pt x="6775" y="5191"/>
                    <a:pt x="6454" y="5251"/>
                  </a:cubicBezTo>
                  <a:cubicBezTo>
                    <a:pt x="6609" y="4989"/>
                    <a:pt x="6704" y="4691"/>
                    <a:pt x="6752" y="4394"/>
                  </a:cubicBezTo>
                  <a:lnTo>
                    <a:pt x="6859" y="4394"/>
                  </a:lnTo>
                  <a:cubicBezTo>
                    <a:pt x="7192" y="4394"/>
                    <a:pt x="7454" y="4144"/>
                    <a:pt x="7490" y="3846"/>
                  </a:cubicBezTo>
                  <a:cubicBezTo>
                    <a:pt x="7502" y="3691"/>
                    <a:pt x="7442" y="3513"/>
                    <a:pt x="7335" y="3393"/>
                  </a:cubicBezTo>
                  <a:cubicBezTo>
                    <a:pt x="7216" y="3274"/>
                    <a:pt x="7049" y="3203"/>
                    <a:pt x="6894" y="3203"/>
                  </a:cubicBezTo>
                  <a:lnTo>
                    <a:pt x="6085" y="3203"/>
                  </a:lnTo>
                  <a:lnTo>
                    <a:pt x="6085" y="3179"/>
                  </a:lnTo>
                  <a:cubicBezTo>
                    <a:pt x="6085" y="3096"/>
                    <a:pt x="6013" y="3012"/>
                    <a:pt x="5918" y="3012"/>
                  </a:cubicBezTo>
                  <a:lnTo>
                    <a:pt x="4692" y="3012"/>
                  </a:lnTo>
                  <a:cubicBezTo>
                    <a:pt x="4597" y="3012"/>
                    <a:pt x="4525" y="3096"/>
                    <a:pt x="4525" y="3179"/>
                  </a:cubicBezTo>
                  <a:lnTo>
                    <a:pt x="4525" y="3227"/>
                  </a:lnTo>
                  <a:cubicBezTo>
                    <a:pt x="4466" y="3191"/>
                    <a:pt x="4406" y="3191"/>
                    <a:pt x="4335" y="3191"/>
                  </a:cubicBezTo>
                  <a:cubicBezTo>
                    <a:pt x="4251" y="3191"/>
                    <a:pt x="4192" y="3215"/>
                    <a:pt x="4132" y="3227"/>
                  </a:cubicBezTo>
                  <a:lnTo>
                    <a:pt x="4132" y="3179"/>
                  </a:lnTo>
                  <a:cubicBezTo>
                    <a:pt x="4132" y="3096"/>
                    <a:pt x="4061" y="3012"/>
                    <a:pt x="3977" y="3012"/>
                  </a:cubicBezTo>
                  <a:lnTo>
                    <a:pt x="2739" y="3012"/>
                  </a:lnTo>
                  <a:cubicBezTo>
                    <a:pt x="2644" y="3012"/>
                    <a:pt x="2572" y="3096"/>
                    <a:pt x="2572" y="3179"/>
                  </a:cubicBezTo>
                  <a:lnTo>
                    <a:pt x="2572" y="3203"/>
                  </a:lnTo>
                  <a:lnTo>
                    <a:pt x="1846" y="3203"/>
                  </a:lnTo>
                  <a:lnTo>
                    <a:pt x="1846" y="2810"/>
                  </a:lnTo>
                  <a:lnTo>
                    <a:pt x="1870" y="2810"/>
                  </a:lnTo>
                  <a:cubicBezTo>
                    <a:pt x="1870" y="1441"/>
                    <a:pt x="2989" y="334"/>
                    <a:pt x="4347" y="334"/>
                  </a:cubicBezTo>
                  <a:close/>
                  <a:moveTo>
                    <a:pt x="6906" y="3513"/>
                  </a:moveTo>
                  <a:cubicBezTo>
                    <a:pt x="6978" y="3513"/>
                    <a:pt x="7049" y="3536"/>
                    <a:pt x="7109" y="3596"/>
                  </a:cubicBezTo>
                  <a:cubicBezTo>
                    <a:pt x="7168" y="3655"/>
                    <a:pt x="7192" y="3739"/>
                    <a:pt x="7192" y="3810"/>
                  </a:cubicBezTo>
                  <a:cubicBezTo>
                    <a:pt x="7168" y="3941"/>
                    <a:pt x="7037" y="4060"/>
                    <a:pt x="6894" y="4060"/>
                  </a:cubicBezTo>
                  <a:lnTo>
                    <a:pt x="6811" y="4060"/>
                  </a:lnTo>
                  <a:lnTo>
                    <a:pt x="6811" y="4048"/>
                  </a:lnTo>
                  <a:cubicBezTo>
                    <a:pt x="6811" y="3953"/>
                    <a:pt x="6740" y="3882"/>
                    <a:pt x="6656" y="3882"/>
                  </a:cubicBezTo>
                  <a:cubicBezTo>
                    <a:pt x="6561" y="3882"/>
                    <a:pt x="6490" y="3953"/>
                    <a:pt x="6490" y="4048"/>
                  </a:cubicBezTo>
                  <a:cubicBezTo>
                    <a:pt x="6490" y="4536"/>
                    <a:pt x="6323" y="5001"/>
                    <a:pt x="6025" y="5370"/>
                  </a:cubicBezTo>
                  <a:cubicBezTo>
                    <a:pt x="5763" y="5679"/>
                    <a:pt x="5430" y="5918"/>
                    <a:pt x="5049" y="6060"/>
                  </a:cubicBezTo>
                  <a:lnTo>
                    <a:pt x="5049" y="5644"/>
                  </a:lnTo>
                  <a:cubicBezTo>
                    <a:pt x="5049" y="5548"/>
                    <a:pt x="4966" y="5477"/>
                    <a:pt x="4882" y="5477"/>
                  </a:cubicBezTo>
                  <a:lnTo>
                    <a:pt x="3823" y="5477"/>
                  </a:lnTo>
                  <a:cubicBezTo>
                    <a:pt x="3739" y="5477"/>
                    <a:pt x="3656" y="5548"/>
                    <a:pt x="3656" y="5644"/>
                  </a:cubicBezTo>
                  <a:lnTo>
                    <a:pt x="3656" y="6060"/>
                  </a:lnTo>
                  <a:cubicBezTo>
                    <a:pt x="3287" y="5918"/>
                    <a:pt x="2942" y="5679"/>
                    <a:pt x="2692" y="5370"/>
                  </a:cubicBezTo>
                  <a:cubicBezTo>
                    <a:pt x="2394" y="4989"/>
                    <a:pt x="2227" y="4536"/>
                    <a:pt x="2227" y="4048"/>
                  </a:cubicBezTo>
                  <a:cubicBezTo>
                    <a:pt x="2227" y="3953"/>
                    <a:pt x="2156" y="3882"/>
                    <a:pt x="2072" y="3882"/>
                  </a:cubicBezTo>
                  <a:cubicBezTo>
                    <a:pt x="1977" y="3882"/>
                    <a:pt x="1906" y="3953"/>
                    <a:pt x="1906" y="4048"/>
                  </a:cubicBezTo>
                  <a:lnTo>
                    <a:pt x="1906" y="4060"/>
                  </a:lnTo>
                  <a:lnTo>
                    <a:pt x="1799" y="4060"/>
                  </a:lnTo>
                  <a:cubicBezTo>
                    <a:pt x="1727" y="4060"/>
                    <a:pt x="1656" y="4036"/>
                    <a:pt x="1596" y="3977"/>
                  </a:cubicBezTo>
                  <a:cubicBezTo>
                    <a:pt x="1537" y="3917"/>
                    <a:pt x="1513" y="3834"/>
                    <a:pt x="1513" y="3763"/>
                  </a:cubicBezTo>
                  <a:cubicBezTo>
                    <a:pt x="1537" y="3632"/>
                    <a:pt x="1668" y="3513"/>
                    <a:pt x="1810" y="3513"/>
                  </a:cubicBezTo>
                  <a:lnTo>
                    <a:pt x="2584" y="3513"/>
                  </a:lnTo>
                  <a:lnTo>
                    <a:pt x="2584" y="3703"/>
                  </a:lnTo>
                  <a:cubicBezTo>
                    <a:pt x="2584" y="3989"/>
                    <a:pt x="2823" y="4227"/>
                    <a:pt x="3108" y="4227"/>
                  </a:cubicBezTo>
                  <a:lnTo>
                    <a:pt x="3632" y="4227"/>
                  </a:lnTo>
                  <a:cubicBezTo>
                    <a:pt x="3918" y="4227"/>
                    <a:pt x="4156" y="3989"/>
                    <a:pt x="4156" y="3703"/>
                  </a:cubicBezTo>
                  <a:cubicBezTo>
                    <a:pt x="4156" y="3596"/>
                    <a:pt x="4239" y="3513"/>
                    <a:pt x="4347" y="3513"/>
                  </a:cubicBezTo>
                  <a:cubicBezTo>
                    <a:pt x="4454" y="3513"/>
                    <a:pt x="4537" y="3596"/>
                    <a:pt x="4537" y="3703"/>
                  </a:cubicBezTo>
                  <a:cubicBezTo>
                    <a:pt x="4537" y="3989"/>
                    <a:pt x="4775" y="4227"/>
                    <a:pt x="5061" y="4227"/>
                  </a:cubicBezTo>
                  <a:lnTo>
                    <a:pt x="5585" y="4227"/>
                  </a:lnTo>
                  <a:cubicBezTo>
                    <a:pt x="5859" y="4227"/>
                    <a:pt x="6097" y="3989"/>
                    <a:pt x="6097" y="3703"/>
                  </a:cubicBezTo>
                  <a:lnTo>
                    <a:pt x="6097" y="3513"/>
                  </a:lnTo>
                  <a:close/>
                  <a:moveTo>
                    <a:pt x="4716" y="5799"/>
                  </a:moveTo>
                  <a:lnTo>
                    <a:pt x="4716" y="6156"/>
                  </a:lnTo>
                  <a:cubicBezTo>
                    <a:pt x="4716" y="6346"/>
                    <a:pt x="4549" y="6513"/>
                    <a:pt x="4358" y="6513"/>
                  </a:cubicBezTo>
                  <a:cubicBezTo>
                    <a:pt x="4156" y="6513"/>
                    <a:pt x="3989" y="6370"/>
                    <a:pt x="3989" y="6156"/>
                  </a:cubicBezTo>
                  <a:lnTo>
                    <a:pt x="3989" y="5799"/>
                  </a:lnTo>
                  <a:close/>
                  <a:moveTo>
                    <a:pt x="5418" y="6263"/>
                  </a:moveTo>
                  <a:lnTo>
                    <a:pt x="5418" y="6822"/>
                  </a:lnTo>
                  <a:lnTo>
                    <a:pt x="5418" y="6942"/>
                  </a:lnTo>
                  <a:lnTo>
                    <a:pt x="4347" y="7561"/>
                  </a:lnTo>
                  <a:lnTo>
                    <a:pt x="3275" y="6942"/>
                  </a:lnTo>
                  <a:lnTo>
                    <a:pt x="3275" y="6822"/>
                  </a:lnTo>
                  <a:lnTo>
                    <a:pt x="3275" y="6263"/>
                  </a:lnTo>
                  <a:cubicBezTo>
                    <a:pt x="3406" y="6322"/>
                    <a:pt x="3561" y="6382"/>
                    <a:pt x="3692" y="6430"/>
                  </a:cubicBezTo>
                  <a:cubicBezTo>
                    <a:pt x="3811" y="6668"/>
                    <a:pt x="4061" y="6858"/>
                    <a:pt x="4358" y="6858"/>
                  </a:cubicBezTo>
                  <a:cubicBezTo>
                    <a:pt x="4656" y="6858"/>
                    <a:pt x="4894" y="6680"/>
                    <a:pt x="5001" y="6430"/>
                  </a:cubicBezTo>
                  <a:cubicBezTo>
                    <a:pt x="5144" y="6382"/>
                    <a:pt x="5287" y="6334"/>
                    <a:pt x="5418" y="6263"/>
                  </a:cubicBezTo>
                  <a:close/>
                  <a:moveTo>
                    <a:pt x="3204" y="7251"/>
                  </a:moveTo>
                  <a:lnTo>
                    <a:pt x="4096" y="7751"/>
                  </a:lnTo>
                  <a:lnTo>
                    <a:pt x="3632" y="8227"/>
                  </a:lnTo>
                  <a:cubicBezTo>
                    <a:pt x="3585" y="8275"/>
                    <a:pt x="3537" y="8287"/>
                    <a:pt x="3501" y="8287"/>
                  </a:cubicBezTo>
                  <a:cubicBezTo>
                    <a:pt x="3430" y="8287"/>
                    <a:pt x="3394" y="8263"/>
                    <a:pt x="3358" y="8215"/>
                  </a:cubicBezTo>
                  <a:lnTo>
                    <a:pt x="2882" y="7644"/>
                  </a:lnTo>
                  <a:lnTo>
                    <a:pt x="2989" y="7549"/>
                  </a:lnTo>
                  <a:cubicBezTo>
                    <a:pt x="3073" y="7453"/>
                    <a:pt x="3132" y="7370"/>
                    <a:pt x="3204" y="7251"/>
                  </a:cubicBezTo>
                  <a:close/>
                  <a:moveTo>
                    <a:pt x="5513" y="7275"/>
                  </a:moveTo>
                  <a:cubicBezTo>
                    <a:pt x="5561" y="7382"/>
                    <a:pt x="5632" y="7477"/>
                    <a:pt x="5728" y="7573"/>
                  </a:cubicBezTo>
                  <a:lnTo>
                    <a:pt x="5835" y="7668"/>
                  </a:lnTo>
                  <a:lnTo>
                    <a:pt x="5359" y="8227"/>
                  </a:lnTo>
                  <a:cubicBezTo>
                    <a:pt x="5323" y="8275"/>
                    <a:pt x="5263" y="8287"/>
                    <a:pt x="5216" y="8299"/>
                  </a:cubicBezTo>
                  <a:cubicBezTo>
                    <a:pt x="5156" y="8299"/>
                    <a:pt x="5120" y="8287"/>
                    <a:pt x="5085" y="8239"/>
                  </a:cubicBezTo>
                  <a:lnTo>
                    <a:pt x="4620" y="7775"/>
                  </a:lnTo>
                  <a:lnTo>
                    <a:pt x="5513" y="7275"/>
                  </a:lnTo>
                  <a:close/>
                  <a:moveTo>
                    <a:pt x="4358" y="7965"/>
                  </a:moveTo>
                  <a:lnTo>
                    <a:pt x="4704" y="8299"/>
                  </a:lnTo>
                  <a:lnTo>
                    <a:pt x="4632" y="8513"/>
                  </a:lnTo>
                  <a:cubicBezTo>
                    <a:pt x="4608" y="8561"/>
                    <a:pt x="4585" y="8585"/>
                    <a:pt x="4537" y="8620"/>
                  </a:cubicBezTo>
                  <a:lnTo>
                    <a:pt x="4525" y="8620"/>
                  </a:lnTo>
                  <a:cubicBezTo>
                    <a:pt x="4489" y="8632"/>
                    <a:pt x="4477" y="8632"/>
                    <a:pt x="4454" y="8632"/>
                  </a:cubicBezTo>
                  <a:lnTo>
                    <a:pt x="4251" y="8632"/>
                  </a:lnTo>
                  <a:cubicBezTo>
                    <a:pt x="4180" y="8632"/>
                    <a:pt x="4108" y="8585"/>
                    <a:pt x="4073" y="8501"/>
                  </a:cubicBezTo>
                  <a:lnTo>
                    <a:pt x="4013" y="8299"/>
                  </a:lnTo>
                  <a:lnTo>
                    <a:pt x="4358" y="7965"/>
                  </a:lnTo>
                  <a:close/>
                  <a:moveTo>
                    <a:pt x="4370" y="0"/>
                  </a:moveTo>
                  <a:cubicBezTo>
                    <a:pt x="3573" y="0"/>
                    <a:pt x="2823" y="345"/>
                    <a:pt x="2322" y="893"/>
                  </a:cubicBezTo>
                  <a:cubicBezTo>
                    <a:pt x="953" y="1250"/>
                    <a:pt x="537" y="3560"/>
                    <a:pt x="525" y="3643"/>
                  </a:cubicBezTo>
                  <a:cubicBezTo>
                    <a:pt x="501" y="3691"/>
                    <a:pt x="525" y="3739"/>
                    <a:pt x="548" y="3774"/>
                  </a:cubicBezTo>
                  <a:lnTo>
                    <a:pt x="1037" y="4429"/>
                  </a:lnTo>
                  <a:cubicBezTo>
                    <a:pt x="1025" y="4536"/>
                    <a:pt x="941" y="4727"/>
                    <a:pt x="894" y="4834"/>
                  </a:cubicBezTo>
                  <a:cubicBezTo>
                    <a:pt x="858" y="4906"/>
                    <a:pt x="882" y="4989"/>
                    <a:pt x="941" y="5048"/>
                  </a:cubicBezTo>
                  <a:cubicBezTo>
                    <a:pt x="965" y="5060"/>
                    <a:pt x="1549" y="5525"/>
                    <a:pt x="2513" y="5620"/>
                  </a:cubicBezTo>
                  <a:cubicBezTo>
                    <a:pt x="2644" y="5787"/>
                    <a:pt x="2811" y="5941"/>
                    <a:pt x="2989" y="6060"/>
                  </a:cubicBezTo>
                  <a:lnTo>
                    <a:pt x="2989" y="6358"/>
                  </a:lnTo>
                  <a:cubicBezTo>
                    <a:pt x="2703" y="6453"/>
                    <a:pt x="1977" y="6751"/>
                    <a:pt x="1537" y="7489"/>
                  </a:cubicBezTo>
                  <a:lnTo>
                    <a:pt x="882" y="7680"/>
                  </a:lnTo>
                  <a:cubicBezTo>
                    <a:pt x="358" y="7823"/>
                    <a:pt x="1" y="8311"/>
                    <a:pt x="1" y="8858"/>
                  </a:cubicBezTo>
                  <a:lnTo>
                    <a:pt x="1" y="11085"/>
                  </a:lnTo>
                  <a:cubicBezTo>
                    <a:pt x="1" y="11180"/>
                    <a:pt x="72" y="11252"/>
                    <a:pt x="156" y="11252"/>
                  </a:cubicBezTo>
                  <a:cubicBezTo>
                    <a:pt x="251" y="11252"/>
                    <a:pt x="322" y="11180"/>
                    <a:pt x="322" y="11085"/>
                  </a:cubicBezTo>
                  <a:lnTo>
                    <a:pt x="322" y="8858"/>
                  </a:lnTo>
                  <a:cubicBezTo>
                    <a:pt x="322" y="8466"/>
                    <a:pt x="596" y="8108"/>
                    <a:pt x="965" y="8001"/>
                  </a:cubicBezTo>
                  <a:lnTo>
                    <a:pt x="1334" y="7894"/>
                  </a:lnTo>
                  <a:lnTo>
                    <a:pt x="1334" y="7894"/>
                  </a:lnTo>
                  <a:cubicBezTo>
                    <a:pt x="1322" y="7942"/>
                    <a:pt x="1310" y="7977"/>
                    <a:pt x="1287" y="8013"/>
                  </a:cubicBezTo>
                  <a:cubicBezTo>
                    <a:pt x="1251" y="8168"/>
                    <a:pt x="1263" y="8346"/>
                    <a:pt x="1346" y="8477"/>
                  </a:cubicBezTo>
                  <a:lnTo>
                    <a:pt x="1549" y="8763"/>
                  </a:lnTo>
                  <a:lnTo>
                    <a:pt x="1072" y="9239"/>
                  </a:lnTo>
                  <a:cubicBezTo>
                    <a:pt x="953" y="9358"/>
                    <a:pt x="894" y="9537"/>
                    <a:pt x="929" y="9716"/>
                  </a:cubicBezTo>
                  <a:lnTo>
                    <a:pt x="1251" y="11144"/>
                  </a:lnTo>
                  <a:cubicBezTo>
                    <a:pt x="1263" y="11216"/>
                    <a:pt x="1334" y="11275"/>
                    <a:pt x="1406" y="11275"/>
                  </a:cubicBezTo>
                  <a:lnTo>
                    <a:pt x="1441" y="11275"/>
                  </a:lnTo>
                  <a:cubicBezTo>
                    <a:pt x="1525" y="11263"/>
                    <a:pt x="1584" y="11168"/>
                    <a:pt x="1560" y="11085"/>
                  </a:cubicBezTo>
                  <a:lnTo>
                    <a:pt x="1251" y="9656"/>
                  </a:lnTo>
                  <a:cubicBezTo>
                    <a:pt x="1227" y="9597"/>
                    <a:pt x="1251" y="9525"/>
                    <a:pt x="1287" y="9478"/>
                  </a:cubicBezTo>
                  <a:lnTo>
                    <a:pt x="1858" y="8906"/>
                  </a:lnTo>
                  <a:cubicBezTo>
                    <a:pt x="1918" y="8858"/>
                    <a:pt x="1918" y="8763"/>
                    <a:pt x="1870" y="8704"/>
                  </a:cubicBezTo>
                  <a:lnTo>
                    <a:pt x="1608" y="8311"/>
                  </a:lnTo>
                  <a:cubicBezTo>
                    <a:pt x="1572" y="8275"/>
                    <a:pt x="1560" y="8215"/>
                    <a:pt x="1584" y="8156"/>
                  </a:cubicBezTo>
                  <a:cubicBezTo>
                    <a:pt x="1870" y="7287"/>
                    <a:pt x="2620" y="6882"/>
                    <a:pt x="2977" y="6751"/>
                  </a:cubicBezTo>
                  <a:lnTo>
                    <a:pt x="2977" y="6858"/>
                  </a:lnTo>
                  <a:cubicBezTo>
                    <a:pt x="2977" y="7049"/>
                    <a:pt x="2894" y="7227"/>
                    <a:pt x="2763" y="7370"/>
                  </a:cubicBezTo>
                  <a:lnTo>
                    <a:pt x="2561" y="7573"/>
                  </a:lnTo>
                  <a:cubicBezTo>
                    <a:pt x="2263" y="7870"/>
                    <a:pt x="2096" y="8263"/>
                    <a:pt x="2096" y="8692"/>
                  </a:cubicBezTo>
                  <a:lnTo>
                    <a:pt x="2096" y="8835"/>
                  </a:lnTo>
                  <a:cubicBezTo>
                    <a:pt x="2096" y="8930"/>
                    <a:pt x="2168" y="9001"/>
                    <a:pt x="2263" y="9001"/>
                  </a:cubicBezTo>
                  <a:cubicBezTo>
                    <a:pt x="2346" y="9001"/>
                    <a:pt x="2418" y="8930"/>
                    <a:pt x="2418" y="8835"/>
                  </a:cubicBezTo>
                  <a:lnTo>
                    <a:pt x="2418" y="8692"/>
                  </a:lnTo>
                  <a:cubicBezTo>
                    <a:pt x="2418" y="8418"/>
                    <a:pt x="2513" y="8156"/>
                    <a:pt x="2680" y="7942"/>
                  </a:cubicBezTo>
                  <a:lnTo>
                    <a:pt x="3120" y="8477"/>
                  </a:lnTo>
                  <a:cubicBezTo>
                    <a:pt x="3215" y="8585"/>
                    <a:pt x="3346" y="8656"/>
                    <a:pt x="3489" y="8656"/>
                  </a:cubicBezTo>
                  <a:lnTo>
                    <a:pt x="3525" y="8656"/>
                  </a:lnTo>
                  <a:cubicBezTo>
                    <a:pt x="3608" y="8656"/>
                    <a:pt x="3704" y="8632"/>
                    <a:pt x="3775" y="8596"/>
                  </a:cubicBezTo>
                  <a:lnTo>
                    <a:pt x="3787" y="8656"/>
                  </a:lnTo>
                  <a:cubicBezTo>
                    <a:pt x="3823" y="8751"/>
                    <a:pt x="3882" y="8823"/>
                    <a:pt x="3942" y="8882"/>
                  </a:cubicBezTo>
                  <a:lnTo>
                    <a:pt x="3692" y="11121"/>
                  </a:lnTo>
                  <a:cubicBezTo>
                    <a:pt x="3668" y="11204"/>
                    <a:pt x="3751" y="11299"/>
                    <a:pt x="3835" y="11299"/>
                  </a:cubicBezTo>
                  <a:lnTo>
                    <a:pt x="3846" y="11299"/>
                  </a:lnTo>
                  <a:cubicBezTo>
                    <a:pt x="3942" y="11299"/>
                    <a:pt x="4001" y="11240"/>
                    <a:pt x="4013" y="11144"/>
                  </a:cubicBezTo>
                  <a:lnTo>
                    <a:pt x="4251" y="9001"/>
                  </a:lnTo>
                  <a:lnTo>
                    <a:pt x="4501" y="9001"/>
                  </a:lnTo>
                  <a:lnTo>
                    <a:pt x="4739" y="11144"/>
                  </a:lnTo>
                  <a:cubicBezTo>
                    <a:pt x="4763" y="11240"/>
                    <a:pt x="4823" y="11299"/>
                    <a:pt x="4906" y="11299"/>
                  </a:cubicBezTo>
                  <a:lnTo>
                    <a:pt x="4918" y="11299"/>
                  </a:lnTo>
                  <a:cubicBezTo>
                    <a:pt x="5013" y="11275"/>
                    <a:pt x="5073" y="11204"/>
                    <a:pt x="5073" y="11121"/>
                  </a:cubicBezTo>
                  <a:lnTo>
                    <a:pt x="4823" y="8882"/>
                  </a:lnTo>
                  <a:cubicBezTo>
                    <a:pt x="4894" y="8823"/>
                    <a:pt x="4942" y="8751"/>
                    <a:pt x="4966" y="8656"/>
                  </a:cubicBezTo>
                  <a:lnTo>
                    <a:pt x="4978" y="8596"/>
                  </a:lnTo>
                  <a:cubicBezTo>
                    <a:pt x="5061" y="8644"/>
                    <a:pt x="5144" y="8656"/>
                    <a:pt x="5239" y="8656"/>
                  </a:cubicBezTo>
                  <a:lnTo>
                    <a:pt x="5263" y="8656"/>
                  </a:lnTo>
                  <a:cubicBezTo>
                    <a:pt x="5418" y="8656"/>
                    <a:pt x="5549" y="8585"/>
                    <a:pt x="5632" y="8477"/>
                  </a:cubicBezTo>
                  <a:lnTo>
                    <a:pt x="6085" y="7942"/>
                  </a:lnTo>
                  <a:cubicBezTo>
                    <a:pt x="6252" y="8156"/>
                    <a:pt x="6335" y="8418"/>
                    <a:pt x="6335" y="8692"/>
                  </a:cubicBezTo>
                  <a:lnTo>
                    <a:pt x="6335" y="8835"/>
                  </a:lnTo>
                  <a:cubicBezTo>
                    <a:pt x="6335" y="8930"/>
                    <a:pt x="6406" y="9001"/>
                    <a:pt x="6502" y="9001"/>
                  </a:cubicBezTo>
                  <a:cubicBezTo>
                    <a:pt x="6585" y="9001"/>
                    <a:pt x="6668" y="8930"/>
                    <a:pt x="6668" y="8835"/>
                  </a:cubicBezTo>
                  <a:lnTo>
                    <a:pt x="6668" y="8692"/>
                  </a:lnTo>
                  <a:cubicBezTo>
                    <a:pt x="6668" y="8275"/>
                    <a:pt x="6502" y="7870"/>
                    <a:pt x="6204" y="7573"/>
                  </a:cubicBezTo>
                  <a:lnTo>
                    <a:pt x="5990" y="7370"/>
                  </a:lnTo>
                  <a:cubicBezTo>
                    <a:pt x="5859" y="7227"/>
                    <a:pt x="5787" y="7049"/>
                    <a:pt x="5787" y="6858"/>
                  </a:cubicBezTo>
                  <a:lnTo>
                    <a:pt x="5787" y="6715"/>
                  </a:lnTo>
                  <a:cubicBezTo>
                    <a:pt x="6144" y="6858"/>
                    <a:pt x="6883" y="7251"/>
                    <a:pt x="7168" y="8108"/>
                  </a:cubicBezTo>
                  <a:cubicBezTo>
                    <a:pt x="7180" y="8168"/>
                    <a:pt x="7180" y="8227"/>
                    <a:pt x="7156" y="8275"/>
                  </a:cubicBezTo>
                  <a:lnTo>
                    <a:pt x="6883" y="8656"/>
                  </a:lnTo>
                  <a:cubicBezTo>
                    <a:pt x="6847" y="8716"/>
                    <a:pt x="6859" y="8811"/>
                    <a:pt x="6906" y="8870"/>
                  </a:cubicBezTo>
                  <a:lnTo>
                    <a:pt x="7466" y="9430"/>
                  </a:lnTo>
                  <a:cubicBezTo>
                    <a:pt x="7514" y="9478"/>
                    <a:pt x="7525" y="9537"/>
                    <a:pt x="7514" y="9609"/>
                  </a:cubicBezTo>
                  <a:lnTo>
                    <a:pt x="7204" y="11037"/>
                  </a:lnTo>
                  <a:cubicBezTo>
                    <a:pt x="7180" y="11132"/>
                    <a:pt x="7228" y="11216"/>
                    <a:pt x="7323" y="11240"/>
                  </a:cubicBezTo>
                  <a:lnTo>
                    <a:pt x="7347" y="11240"/>
                  </a:lnTo>
                  <a:cubicBezTo>
                    <a:pt x="7418" y="11240"/>
                    <a:pt x="7502" y="11180"/>
                    <a:pt x="7514" y="11097"/>
                  </a:cubicBezTo>
                  <a:lnTo>
                    <a:pt x="7823" y="9668"/>
                  </a:lnTo>
                  <a:cubicBezTo>
                    <a:pt x="7871" y="9489"/>
                    <a:pt x="7811" y="9311"/>
                    <a:pt x="7692" y="9192"/>
                  </a:cubicBezTo>
                  <a:lnTo>
                    <a:pt x="7216" y="8716"/>
                  </a:lnTo>
                  <a:lnTo>
                    <a:pt x="7406" y="8430"/>
                  </a:lnTo>
                  <a:cubicBezTo>
                    <a:pt x="7502" y="8299"/>
                    <a:pt x="7514" y="8132"/>
                    <a:pt x="7466" y="7977"/>
                  </a:cubicBezTo>
                  <a:cubicBezTo>
                    <a:pt x="7454" y="7930"/>
                    <a:pt x="7442" y="7894"/>
                    <a:pt x="7418" y="7858"/>
                  </a:cubicBezTo>
                  <a:lnTo>
                    <a:pt x="7418" y="7858"/>
                  </a:lnTo>
                  <a:lnTo>
                    <a:pt x="7799" y="7965"/>
                  </a:lnTo>
                  <a:cubicBezTo>
                    <a:pt x="8168" y="8061"/>
                    <a:pt x="8430" y="8418"/>
                    <a:pt x="8430" y="8811"/>
                  </a:cubicBezTo>
                  <a:lnTo>
                    <a:pt x="8430" y="11037"/>
                  </a:lnTo>
                  <a:cubicBezTo>
                    <a:pt x="8430" y="11132"/>
                    <a:pt x="8514" y="11204"/>
                    <a:pt x="8597" y="11204"/>
                  </a:cubicBezTo>
                  <a:cubicBezTo>
                    <a:pt x="8692" y="11204"/>
                    <a:pt x="8764" y="11132"/>
                    <a:pt x="8764" y="11037"/>
                  </a:cubicBezTo>
                  <a:lnTo>
                    <a:pt x="8764" y="8811"/>
                  </a:lnTo>
                  <a:cubicBezTo>
                    <a:pt x="8740" y="8311"/>
                    <a:pt x="8383" y="7846"/>
                    <a:pt x="7871" y="7680"/>
                  </a:cubicBezTo>
                  <a:lnTo>
                    <a:pt x="7216" y="7489"/>
                  </a:lnTo>
                  <a:cubicBezTo>
                    <a:pt x="6775" y="6751"/>
                    <a:pt x="6061" y="6453"/>
                    <a:pt x="5763" y="6358"/>
                  </a:cubicBezTo>
                  <a:lnTo>
                    <a:pt x="5763" y="6060"/>
                  </a:lnTo>
                  <a:cubicBezTo>
                    <a:pt x="5942" y="5941"/>
                    <a:pt x="6097" y="5787"/>
                    <a:pt x="6240" y="5620"/>
                  </a:cubicBezTo>
                  <a:cubicBezTo>
                    <a:pt x="7204" y="5525"/>
                    <a:pt x="7787" y="5072"/>
                    <a:pt x="7811" y="5048"/>
                  </a:cubicBezTo>
                  <a:cubicBezTo>
                    <a:pt x="7871" y="5001"/>
                    <a:pt x="7883" y="4906"/>
                    <a:pt x="7859" y="4834"/>
                  </a:cubicBezTo>
                  <a:cubicBezTo>
                    <a:pt x="7799" y="4727"/>
                    <a:pt x="7716" y="4536"/>
                    <a:pt x="7704" y="4429"/>
                  </a:cubicBezTo>
                  <a:lnTo>
                    <a:pt x="8192" y="3774"/>
                  </a:lnTo>
                  <a:cubicBezTo>
                    <a:pt x="8228" y="3751"/>
                    <a:pt x="8240" y="3691"/>
                    <a:pt x="8228" y="3643"/>
                  </a:cubicBezTo>
                  <a:cubicBezTo>
                    <a:pt x="8216" y="3536"/>
                    <a:pt x="7799" y="1250"/>
                    <a:pt x="6430" y="893"/>
                  </a:cubicBezTo>
                  <a:cubicBezTo>
                    <a:pt x="5906" y="345"/>
                    <a:pt x="5180" y="0"/>
                    <a:pt x="437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0;p43"/>
            <p:cNvSpPr/>
            <p:nvPr/>
          </p:nvSpPr>
          <p:spPr>
            <a:xfrm>
              <a:off x="6813503" y="2560195"/>
              <a:ext cx="45271" cy="16157"/>
            </a:xfrm>
            <a:custGeom>
              <a:avLst/>
              <a:gdLst/>
              <a:ahLst/>
              <a:cxnLst/>
              <a:rect l="l" t="t" r="r" b="b"/>
              <a:pathLst>
                <a:path w="1429" h="510" extrusionOk="0">
                  <a:moveTo>
                    <a:pt x="183" y="1"/>
                  </a:moveTo>
                  <a:cubicBezTo>
                    <a:pt x="140" y="1"/>
                    <a:pt x="95" y="16"/>
                    <a:pt x="60" y="46"/>
                  </a:cubicBezTo>
                  <a:cubicBezTo>
                    <a:pt x="0" y="105"/>
                    <a:pt x="0" y="212"/>
                    <a:pt x="60" y="284"/>
                  </a:cubicBezTo>
                  <a:cubicBezTo>
                    <a:pt x="203" y="415"/>
                    <a:pt x="441" y="510"/>
                    <a:pt x="703" y="510"/>
                  </a:cubicBezTo>
                  <a:cubicBezTo>
                    <a:pt x="965" y="510"/>
                    <a:pt x="1203" y="415"/>
                    <a:pt x="1334" y="284"/>
                  </a:cubicBezTo>
                  <a:cubicBezTo>
                    <a:pt x="1429" y="212"/>
                    <a:pt x="1429" y="105"/>
                    <a:pt x="1369" y="46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1" y="46"/>
                  </a:cubicBezTo>
                  <a:cubicBezTo>
                    <a:pt x="1072" y="105"/>
                    <a:pt x="917" y="177"/>
                    <a:pt x="715" y="177"/>
                  </a:cubicBezTo>
                  <a:cubicBezTo>
                    <a:pt x="500" y="177"/>
                    <a:pt x="357" y="105"/>
                    <a:pt x="298" y="46"/>
                  </a:cubicBezTo>
                  <a:cubicBezTo>
                    <a:pt x="268" y="16"/>
                    <a:pt x="226" y="1"/>
                    <a:pt x="18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1;p43"/>
            <p:cNvSpPr/>
            <p:nvPr/>
          </p:nvSpPr>
          <p:spPr>
            <a:xfrm>
              <a:off x="6792372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62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2;p43"/>
            <p:cNvSpPr/>
            <p:nvPr/>
          </p:nvSpPr>
          <p:spPr>
            <a:xfrm>
              <a:off x="6853483" y="2493350"/>
              <a:ext cx="26801" cy="10233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86" y="1"/>
                    <a:pt x="69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F3F3F3"/>
                </a:solidFill>
              </a:rPr>
              <a:t>MLP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4"/>
            <a:ext cx="5763246" cy="3644377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created</a:t>
            </a:r>
            <a:r>
              <a:rPr lang="tr-TR" dirty="0" smtClean="0"/>
              <a:t> a MLP </a:t>
            </a:r>
            <a:r>
              <a:rPr lang="tr-TR" dirty="0" err="1" smtClean="0"/>
              <a:t>with</a:t>
            </a:r>
            <a:r>
              <a:rPr lang="tr-TR" dirty="0" smtClean="0"/>
              <a:t> 5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layers</a:t>
            </a:r>
            <a:r>
              <a:rPr lang="tr-TR" dirty="0" smtClean="0"/>
              <a:t>, 3 </a:t>
            </a:r>
            <a:r>
              <a:rPr lang="tr-TR" dirty="0" err="1" smtClean="0"/>
              <a:t>different</a:t>
            </a:r>
            <a:r>
              <a:rPr lang="tr-TR" dirty="0" smtClean="0"/>
              <a:t> </a:t>
            </a:r>
            <a:r>
              <a:rPr lang="tr-TR" dirty="0" err="1" smtClean="0"/>
              <a:t>activation</a:t>
            </a:r>
            <a:r>
              <a:rPr lang="tr-TR" dirty="0" smtClean="0"/>
              <a:t> </a:t>
            </a:r>
            <a:r>
              <a:rPr lang="tr-TR" dirty="0" err="1" smtClean="0"/>
              <a:t>functions</a:t>
            </a:r>
            <a:r>
              <a:rPr lang="tr-TR" dirty="0" smtClean="0"/>
              <a:t>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applied</a:t>
            </a:r>
            <a:r>
              <a:rPr lang="tr-TR" dirty="0" smtClean="0"/>
              <a:t> </a:t>
            </a:r>
            <a:r>
              <a:rPr lang="tr-TR" dirty="0" err="1" smtClean="0"/>
              <a:t>this</a:t>
            </a:r>
            <a:r>
              <a:rPr lang="tr-TR" dirty="0" smtClean="0"/>
              <a:t> model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hog</a:t>
            </a:r>
            <a:r>
              <a:rPr lang="tr-TR" dirty="0" smtClean="0"/>
              <a:t> </a:t>
            </a:r>
            <a:r>
              <a:rPr lang="tr-TR" dirty="0" err="1" smtClean="0"/>
              <a:t>transformed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preproccessed</a:t>
            </a:r>
            <a:r>
              <a:rPr lang="tr-TR" dirty="0" smtClean="0"/>
              <a:t> </a:t>
            </a:r>
            <a:r>
              <a:rPr lang="tr-TR" dirty="0" err="1" smtClean="0"/>
              <a:t>images</a:t>
            </a:r>
            <a:r>
              <a:rPr lang="tr-TR" dirty="0" smtClean="0"/>
              <a:t>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smtClean="0"/>
              <a:t>At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GridSearch</a:t>
            </a:r>
            <a:r>
              <a:rPr lang="tr-TR" dirty="0" smtClean="0"/>
              <a:t>,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checked</a:t>
            </a:r>
            <a:r>
              <a:rPr lang="tr-TR" dirty="0" smtClean="0"/>
              <a:t> </a:t>
            </a:r>
            <a:r>
              <a:rPr lang="tr-TR" dirty="0" err="1" smtClean="0"/>
              <a:t>different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dirty="0" smtClean="0"/>
              <a:t> </a:t>
            </a:r>
            <a:r>
              <a:rPr lang="tr-TR" dirty="0" err="1" smtClean="0"/>
              <a:t>rates</a:t>
            </a:r>
            <a:r>
              <a:rPr lang="tr-TR" dirty="0" smtClean="0"/>
              <a:t>, </a:t>
            </a:r>
            <a:r>
              <a:rPr lang="tr-TR" dirty="0" err="1" smtClean="0"/>
              <a:t>dropout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activation</a:t>
            </a:r>
            <a:r>
              <a:rPr lang="tr-TR" dirty="0" smtClean="0"/>
              <a:t> </a:t>
            </a:r>
            <a:r>
              <a:rPr lang="tr-TR" dirty="0" err="1" smtClean="0"/>
              <a:t>functions</a:t>
            </a:r>
            <a:r>
              <a:rPr lang="tr-TR" dirty="0" smtClean="0"/>
              <a:t>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/>
              <a:t>Also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checked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best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 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Hog</a:t>
            </a:r>
            <a:r>
              <a:rPr lang="tr-TR" dirty="0" smtClean="0"/>
              <a:t> </a:t>
            </a:r>
            <a:r>
              <a:rPr lang="tr-TR" dirty="0" err="1" smtClean="0"/>
              <a:t>transform</a:t>
            </a:r>
            <a:r>
              <a:rPr lang="tr-TR" dirty="0" smtClean="0"/>
              <a:t>.(</a:t>
            </a:r>
            <a:r>
              <a:rPr lang="tr-TR" dirty="0" err="1" smtClean="0"/>
              <a:t>eg</a:t>
            </a:r>
            <a:r>
              <a:rPr lang="tr-TR" dirty="0" smtClean="0"/>
              <a:t>. </a:t>
            </a:r>
            <a:r>
              <a:rPr lang="tr-TR" dirty="0" err="1" smtClean="0"/>
              <a:t>pixels</a:t>
            </a:r>
            <a:r>
              <a:rPr lang="tr-TR" dirty="0" smtClean="0"/>
              <a:t> </a:t>
            </a:r>
            <a:r>
              <a:rPr lang="tr-TR" dirty="0" err="1" smtClean="0"/>
              <a:t>per</a:t>
            </a:r>
            <a:r>
              <a:rPr lang="tr-TR" dirty="0" smtClean="0"/>
              <a:t> </a:t>
            </a:r>
            <a:r>
              <a:rPr lang="tr-TR" dirty="0" err="1" smtClean="0"/>
              <a:t>cells</a:t>
            </a:r>
            <a:r>
              <a:rPr lang="tr-TR" dirty="0" smtClean="0"/>
              <a:t>, </a:t>
            </a:r>
            <a:r>
              <a:rPr lang="tr-TR" dirty="0" err="1" smtClean="0"/>
              <a:t>oriantation</a:t>
            </a:r>
            <a:r>
              <a:rPr lang="tr-TR" dirty="0" smtClean="0"/>
              <a:t> </a:t>
            </a:r>
            <a:r>
              <a:rPr lang="tr-TR" dirty="0" err="1" smtClean="0"/>
              <a:t>etc</a:t>
            </a:r>
            <a:r>
              <a:rPr lang="tr-TR" dirty="0" smtClean="0"/>
              <a:t>.)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/>
              <a:t>Result</a:t>
            </a:r>
            <a:r>
              <a:rPr lang="tr-TR" dirty="0" smtClean="0"/>
              <a:t> </a:t>
            </a:r>
            <a:r>
              <a:rPr lang="tr-TR" dirty="0" err="1" smtClean="0"/>
              <a:t>was</a:t>
            </a:r>
            <a:r>
              <a:rPr lang="tr-TR" dirty="0" smtClean="0"/>
              <a:t> </a:t>
            </a:r>
            <a:r>
              <a:rPr lang="tr-TR" dirty="0" err="1" smtClean="0"/>
              <a:t>still</a:t>
            </a:r>
            <a:r>
              <a:rPr lang="tr-TR" dirty="0" smtClean="0"/>
              <a:t> </a:t>
            </a:r>
            <a:r>
              <a:rPr lang="tr-TR" dirty="0" err="1" smtClean="0"/>
              <a:t>bad</a:t>
            </a:r>
            <a:r>
              <a:rPr lang="tr-TR" dirty="0" smtClean="0"/>
              <a:t>, </a:t>
            </a:r>
            <a:r>
              <a:rPr lang="tr-TR" dirty="0" err="1" smtClean="0"/>
              <a:t>possible</a:t>
            </a:r>
            <a:r>
              <a:rPr lang="tr-TR" dirty="0" smtClean="0"/>
              <a:t> </a:t>
            </a:r>
            <a:r>
              <a:rPr lang="tr-TR" dirty="0" err="1" smtClean="0"/>
              <a:t>reasons</a:t>
            </a:r>
            <a:r>
              <a:rPr lang="tr-TR" dirty="0" smtClean="0"/>
              <a:t> can be </a:t>
            </a:r>
            <a:r>
              <a:rPr lang="tr-TR" dirty="0" err="1" smtClean="0"/>
              <a:t>small</a:t>
            </a:r>
            <a:r>
              <a:rPr lang="tr-TR" dirty="0" smtClean="0"/>
              <a:t> </a:t>
            </a:r>
            <a:r>
              <a:rPr lang="tr-TR" dirty="0" err="1" smtClean="0"/>
              <a:t>sample</a:t>
            </a:r>
            <a:r>
              <a:rPr lang="tr-TR" dirty="0" smtClean="0"/>
              <a:t> size, </a:t>
            </a:r>
            <a:r>
              <a:rPr lang="tr-TR" dirty="0" err="1" smtClean="0"/>
              <a:t>high</a:t>
            </a:r>
            <a:r>
              <a:rPr lang="tr-TR" dirty="0" smtClean="0"/>
              <a:t> </a:t>
            </a:r>
            <a:r>
              <a:rPr lang="tr-TR" dirty="0" err="1" smtClean="0"/>
              <a:t>bias</a:t>
            </a:r>
            <a:r>
              <a:rPr lang="tr-TR" dirty="0" smtClean="0"/>
              <a:t>, </a:t>
            </a:r>
            <a:r>
              <a:rPr lang="tr-TR" dirty="0" err="1" smtClean="0"/>
              <a:t>low</a:t>
            </a:r>
            <a:r>
              <a:rPr lang="tr-TR" dirty="0" smtClean="0"/>
              <a:t> </a:t>
            </a:r>
            <a:r>
              <a:rPr lang="tr-TR" dirty="0" err="1" smtClean="0"/>
              <a:t>variance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would</a:t>
            </a:r>
            <a:r>
              <a:rPr lang="tr-TR" dirty="0" smtClean="0"/>
              <a:t> </a:t>
            </a:r>
            <a:r>
              <a:rPr lang="tr-TR" dirty="0" err="1" smtClean="0"/>
              <a:t>still</a:t>
            </a:r>
            <a:r>
              <a:rPr lang="tr-TR" dirty="0" smtClean="0"/>
              <a:t> </a:t>
            </a:r>
            <a:r>
              <a:rPr lang="tr-TR" dirty="0" err="1" smtClean="0"/>
              <a:t>search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better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80" name="Picture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521" y="1152475"/>
            <a:ext cx="1775579" cy="1358836"/>
          </a:xfrm>
          <a:prstGeom prst="rect">
            <a:avLst/>
          </a:prstGeom>
          <a:noFill/>
        </p:spPr>
      </p:pic>
      <p:pic>
        <p:nvPicPr>
          <p:cNvPr id="81" name="Picture 2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521" y="3447993"/>
            <a:ext cx="1775579" cy="13488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966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F3F3F3"/>
                </a:solidFill>
              </a:rPr>
              <a:t>CNN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3" y="1082525"/>
            <a:ext cx="4302047" cy="186609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911DCC5-C4A9-42FF-8524-2DA433422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863" y="1082526"/>
            <a:ext cx="3272237" cy="1871166"/>
          </a:xfrm>
          <a:prstGeom prst="rect">
            <a:avLst/>
          </a:prstGeom>
        </p:spPr>
      </p:pic>
      <p:pic>
        <p:nvPicPr>
          <p:cNvPr id="9" name="Picture 23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63" y="3616253"/>
            <a:ext cx="1560240" cy="1180598"/>
          </a:xfrm>
          <a:prstGeom prst="rect">
            <a:avLst/>
          </a:prstGeom>
          <a:noFill/>
        </p:spPr>
      </p:pic>
      <p:pic>
        <p:nvPicPr>
          <p:cNvPr id="10" name="Picture 24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15" y="3631276"/>
            <a:ext cx="1553185" cy="1165575"/>
          </a:xfrm>
          <a:prstGeom prst="rect">
            <a:avLst/>
          </a:prstGeom>
          <a:noFill/>
        </p:spPr>
      </p:pic>
      <p:sp>
        <p:nvSpPr>
          <p:cNvPr id="11" name="Google Shape;110;p25"/>
          <p:cNvSpPr txBox="1">
            <a:spLocks noGrp="1"/>
          </p:cNvSpPr>
          <p:nvPr>
            <p:ph type="body" idx="1"/>
          </p:nvPr>
        </p:nvSpPr>
        <p:spPr>
          <a:xfrm>
            <a:off x="270053" y="3122341"/>
            <a:ext cx="4302047" cy="167451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FFFFFF"/>
                </a:solidFill>
              </a:rPr>
              <a:t>A</a:t>
            </a:r>
            <a:r>
              <a:rPr lang="en-US" dirty="0" err="1">
                <a:solidFill>
                  <a:srgbClr val="FFFFFF"/>
                </a:solidFill>
              </a:rPr>
              <a:t>rchitecture</a:t>
            </a:r>
            <a:r>
              <a:rPr lang="tr-TR" dirty="0">
                <a:solidFill>
                  <a:srgbClr val="FFFFFF"/>
                </a:solidFill>
              </a:rPr>
              <a:t> is</a:t>
            </a:r>
            <a:r>
              <a:rPr lang="en-US" dirty="0">
                <a:solidFill>
                  <a:srgbClr val="FFFFFF"/>
                </a:solidFill>
              </a:rPr>
              <a:t> characterized by:</a:t>
            </a:r>
          </a:p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Using only 3x3 convolutional layers stacked on top of each other at increasing depth.</a:t>
            </a:r>
          </a:p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Reducing </a:t>
            </a:r>
            <a:r>
              <a:rPr lang="en-US" dirty="0" err="1">
                <a:solidFill>
                  <a:srgbClr val="FFFFFF"/>
                </a:solidFill>
              </a:rPr>
              <a:t>vol</a:t>
            </a:r>
            <a:r>
              <a:rPr lang="tr-TR" dirty="0">
                <a:solidFill>
                  <a:srgbClr val="FFFFFF"/>
                </a:solidFill>
              </a:rPr>
              <a:t>u</a:t>
            </a:r>
            <a:r>
              <a:rPr lang="en-US" dirty="0">
                <a:solidFill>
                  <a:srgbClr val="FFFFFF"/>
                </a:solidFill>
              </a:rPr>
              <a:t>me size by max pooling.</a:t>
            </a:r>
          </a:p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Fully connected layers at the end of the network prior to a </a:t>
            </a:r>
            <a:r>
              <a:rPr lang="en-US" dirty="0" err="1">
                <a:solidFill>
                  <a:srgbClr val="FFFFFF"/>
                </a:solidFill>
              </a:rPr>
              <a:t>softmax</a:t>
            </a:r>
            <a:r>
              <a:rPr lang="en-US" dirty="0">
                <a:solidFill>
                  <a:srgbClr val="FFFFFF"/>
                </a:solidFill>
              </a:rPr>
              <a:t> classifier.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2513081" y="439840"/>
            <a:ext cx="3822896" cy="837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CONCLUSİONS</a:t>
            </a:r>
            <a:endParaRPr dirty="0"/>
          </a:p>
        </p:txBody>
      </p:sp>
      <p:sp>
        <p:nvSpPr>
          <p:cNvPr id="4" name="Google Shape;110;p25"/>
          <p:cNvSpPr txBox="1">
            <a:spLocks/>
          </p:cNvSpPr>
          <p:nvPr/>
        </p:nvSpPr>
        <p:spPr>
          <a:xfrm>
            <a:off x="530248" y="1277096"/>
            <a:ext cx="7788562" cy="2712237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lvl="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Histogram of oriented gradient, image segmentation, removing noise etc. helped for pre-processing part of dataset. Data augmentation helped also in this process.</a:t>
            </a:r>
          </a:p>
          <a:p>
            <a:pPr marL="285750" lvl="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Compared the classification performance with ANN and SVM since SVM gives good results. </a:t>
            </a:r>
          </a:p>
          <a:p>
            <a:pPr marL="285750" lvl="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We get best predictions on test dataset with our last CNN model.</a:t>
            </a:r>
          </a:p>
          <a:p>
            <a:pPr marL="285750" lvl="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 We also used this models weights for real time detection of our objects with the help of </a:t>
            </a:r>
            <a:r>
              <a:rPr lang="en-US" dirty="0" err="1" smtClean="0"/>
              <a:t>Caffe</a:t>
            </a:r>
            <a:r>
              <a:rPr lang="tr-TR" dirty="0" smtClean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69561" y="0"/>
            <a:ext cx="1249949" cy="412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/>
              <a:t>SCISSORS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307926" y="327103"/>
            <a:ext cx="2336772" cy="1293542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2" y="385921"/>
            <a:ext cx="2090500" cy="1175906"/>
          </a:xfrm>
          <a:prstGeom prst="rect">
            <a:avLst/>
          </a:prstGeom>
        </p:spPr>
      </p:pic>
      <p:sp>
        <p:nvSpPr>
          <p:cNvPr id="5" name="Google Shape;109;p25"/>
          <p:cNvSpPr txBox="1">
            <a:spLocks/>
          </p:cNvSpPr>
          <p:nvPr/>
        </p:nvSpPr>
        <p:spPr>
          <a:xfrm>
            <a:off x="3853669" y="0"/>
            <a:ext cx="1294554" cy="36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KEYBOARD</a:t>
            </a:r>
            <a:endParaRPr lang="tr-TR" sz="1800" dirty="0"/>
          </a:p>
        </p:txBody>
      </p:sp>
      <p:sp>
        <p:nvSpPr>
          <p:cNvPr id="6" name="Google Shape;110;p25"/>
          <p:cNvSpPr txBox="1">
            <a:spLocks/>
          </p:cNvSpPr>
          <p:nvPr/>
        </p:nvSpPr>
        <p:spPr>
          <a:xfrm>
            <a:off x="3515170" y="323750"/>
            <a:ext cx="2336772" cy="130433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endParaRPr lang="en-US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33" y="364453"/>
            <a:ext cx="2087784" cy="1174378"/>
          </a:xfrm>
          <a:prstGeom prst="rect">
            <a:avLst/>
          </a:prstGeom>
        </p:spPr>
      </p:pic>
      <p:sp>
        <p:nvSpPr>
          <p:cNvPr id="8" name="Google Shape;109;p25"/>
          <p:cNvSpPr txBox="1">
            <a:spLocks/>
          </p:cNvSpPr>
          <p:nvPr/>
        </p:nvSpPr>
        <p:spPr>
          <a:xfrm>
            <a:off x="7407122" y="-62989"/>
            <a:ext cx="551139" cy="32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PEN</a:t>
            </a:r>
            <a:endParaRPr lang="tr-TR" sz="1800" dirty="0"/>
          </a:p>
        </p:txBody>
      </p:sp>
      <p:sp>
        <p:nvSpPr>
          <p:cNvPr id="9" name="Google Shape;110;p25"/>
          <p:cNvSpPr txBox="1">
            <a:spLocks/>
          </p:cNvSpPr>
          <p:nvPr/>
        </p:nvSpPr>
        <p:spPr>
          <a:xfrm>
            <a:off x="6560578" y="298021"/>
            <a:ext cx="2214493" cy="1293542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endParaRPr lang="en-US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48" y="327937"/>
            <a:ext cx="2081888" cy="1171062"/>
          </a:xfrm>
          <a:prstGeom prst="rect">
            <a:avLst/>
          </a:prstGeom>
        </p:spPr>
      </p:pic>
      <p:sp>
        <p:nvSpPr>
          <p:cNvPr id="11" name="Google Shape;109;p25"/>
          <p:cNvSpPr txBox="1">
            <a:spLocks/>
          </p:cNvSpPr>
          <p:nvPr/>
        </p:nvSpPr>
        <p:spPr>
          <a:xfrm>
            <a:off x="799902" y="1528268"/>
            <a:ext cx="1249949" cy="41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MUG</a:t>
            </a:r>
            <a:endParaRPr lang="tr-TR" sz="1800" dirty="0"/>
          </a:p>
        </p:txBody>
      </p:sp>
      <p:sp>
        <p:nvSpPr>
          <p:cNvPr id="12" name="Google Shape;110;p25"/>
          <p:cNvSpPr txBox="1">
            <a:spLocks/>
          </p:cNvSpPr>
          <p:nvPr/>
        </p:nvSpPr>
        <p:spPr>
          <a:xfrm>
            <a:off x="306735" y="1846540"/>
            <a:ext cx="2336772" cy="1293542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endParaRPr lang="en-US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sp>
        <p:nvSpPr>
          <p:cNvPr id="14" name="Google Shape;109;p25"/>
          <p:cNvSpPr txBox="1">
            <a:spLocks/>
          </p:cNvSpPr>
          <p:nvPr/>
        </p:nvSpPr>
        <p:spPr>
          <a:xfrm>
            <a:off x="3903926" y="1518679"/>
            <a:ext cx="1294554" cy="36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MOUSE</a:t>
            </a:r>
            <a:endParaRPr lang="tr-TR" sz="1800" dirty="0"/>
          </a:p>
        </p:txBody>
      </p:sp>
      <p:sp>
        <p:nvSpPr>
          <p:cNvPr id="15" name="Google Shape;110;p25"/>
          <p:cNvSpPr txBox="1">
            <a:spLocks/>
          </p:cNvSpPr>
          <p:nvPr/>
        </p:nvSpPr>
        <p:spPr>
          <a:xfrm>
            <a:off x="3515170" y="1855661"/>
            <a:ext cx="2336772" cy="130433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endParaRPr lang="en-US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sp>
        <p:nvSpPr>
          <p:cNvPr id="17" name="Google Shape;109;p25"/>
          <p:cNvSpPr txBox="1">
            <a:spLocks/>
          </p:cNvSpPr>
          <p:nvPr/>
        </p:nvSpPr>
        <p:spPr>
          <a:xfrm>
            <a:off x="7116241" y="1517697"/>
            <a:ext cx="1030030" cy="32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GLASSES</a:t>
            </a:r>
            <a:endParaRPr lang="tr-TR" sz="1800" dirty="0"/>
          </a:p>
        </p:txBody>
      </p:sp>
      <p:sp>
        <p:nvSpPr>
          <p:cNvPr id="18" name="Google Shape;110;p25"/>
          <p:cNvSpPr txBox="1">
            <a:spLocks/>
          </p:cNvSpPr>
          <p:nvPr/>
        </p:nvSpPr>
        <p:spPr>
          <a:xfrm>
            <a:off x="6547335" y="1848881"/>
            <a:ext cx="2214493" cy="1293542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endParaRPr lang="en-US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sp>
        <p:nvSpPr>
          <p:cNvPr id="20" name="Google Shape;109;p25"/>
          <p:cNvSpPr txBox="1">
            <a:spLocks/>
          </p:cNvSpPr>
          <p:nvPr/>
        </p:nvSpPr>
        <p:spPr>
          <a:xfrm>
            <a:off x="851337" y="3232661"/>
            <a:ext cx="1249949" cy="41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BATTERIES</a:t>
            </a:r>
            <a:endParaRPr lang="tr-TR" sz="1800" dirty="0"/>
          </a:p>
        </p:txBody>
      </p:sp>
      <p:sp>
        <p:nvSpPr>
          <p:cNvPr id="21" name="Google Shape;110;p25"/>
          <p:cNvSpPr txBox="1">
            <a:spLocks/>
          </p:cNvSpPr>
          <p:nvPr/>
        </p:nvSpPr>
        <p:spPr>
          <a:xfrm>
            <a:off x="307926" y="3602111"/>
            <a:ext cx="2336772" cy="1293542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endParaRPr lang="en-US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sp>
        <p:nvSpPr>
          <p:cNvPr id="23" name="Google Shape;109;p25"/>
          <p:cNvSpPr txBox="1">
            <a:spLocks/>
          </p:cNvSpPr>
          <p:nvPr/>
        </p:nvSpPr>
        <p:spPr>
          <a:xfrm>
            <a:off x="3982313" y="3229464"/>
            <a:ext cx="1294554" cy="36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FORK</a:t>
            </a:r>
            <a:endParaRPr lang="tr-TR" sz="1800" dirty="0"/>
          </a:p>
        </p:txBody>
      </p:sp>
      <p:sp>
        <p:nvSpPr>
          <p:cNvPr id="24" name="Google Shape;110;p25"/>
          <p:cNvSpPr txBox="1">
            <a:spLocks/>
          </p:cNvSpPr>
          <p:nvPr/>
        </p:nvSpPr>
        <p:spPr>
          <a:xfrm>
            <a:off x="3520244" y="3602111"/>
            <a:ext cx="2336772" cy="130433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endParaRPr lang="en-US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sp>
        <p:nvSpPr>
          <p:cNvPr id="26" name="Google Shape;109;p25"/>
          <p:cNvSpPr txBox="1">
            <a:spLocks/>
          </p:cNvSpPr>
          <p:nvPr/>
        </p:nvSpPr>
        <p:spPr>
          <a:xfrm>
            <a:off x="6807724" y="3245300"/>
            <a:ext cx="1647064" cy="32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ALARM CLOCK</a:t>
            </a:r>
            <a:endParaRPr lang="tr-TR" sz="1800" dirty="0"/>
          </a:p>
        </p:txBody>
      </p:sp>
      <p:sp>
        <p:nvSpPr>
          <p:cNvPr id="27" name="Google Shape;110;p25"/>
          <p:cNvSpPr txBox="1">
            <a:spLocks/>
          </p:cNvSpPr>
          <p:nvPr/>
        </p:nvSpPr>
        <p:spPr>
          <a:xfrm>
            <a:off x="6560577" y="3644670"/>
            <a:ext cx="2201251" cy="1261771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buFont typeface="Fira Sans Condensed Light"/>
              <a:buNone/>
            </a:pPr>
            <a:endParaRPr lang="en-US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pic>
        <p:nvPicPr>
          <p:cNvPr id="29" name="Resim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1897254"/>
            <a:ext cx="2092881" cy="1177246"/>
          </a:xfrm>
          <a:prstGeom prst="rect">
            <a:avLst/>
          </a:prstGeom>
        </p:spPr>
      </p:pic>
      <p:pic>
        <p:nvPicPr>
          <p:cNvPr id="30" name="Resim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33" y="1912122"/>
            <a:ext cx="2102994" cy="1182934"/>
          </a:xfrm>
          <a:prstGeom prst="rect">
            <a:avLst/>
          </a:prstGeom>
        </p:spPr>
      </p:pic>
      <p:pic>
        <p:nvPicPr>
          <p:cNvPr id="31" name="Resim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48" y="1907700"/>
            <a:ext cx="2081888" cy="1171062"/>
          </a:xfrm>
          <a:prstGeom prst="rect">
            <a:avLst/>
          </a:prstGeom>
        </p:spPr>
      </p:pic>
      <p:pic>
        <p:nvPicPr>
          <p:cNvPr id="32" name="Resim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3666972"/>
            <a:ext cx="2092881" cy="1177245"/>
          </a:xfrm>
          <a:prstGeom prst="rect">
            <a:avLst/>
          </a:prstGeom>
        </p:spPr>
      </p:pic>
      <p:pic>
        <p:nvPicPr>
          <p:cNvPr id="33" name="Resim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33" y="3670981"/>
            <a:ext cx="2087784" cy="1174378"/>
          </a:xfrm>
          <a:prstGeom prst="rect">
            <a:avLst/>
          </a:prstGeom>
        </p:spPr>
      </p:pic>
      <p:pic>
        <p:nvPicPr>
          <p:cNvPr id="34" name="Resim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14" y="3674069"/>
            <a:ext cx="2085752" cy="11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5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END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Thanks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listening</a:t>
            </a:r>
            <a:r>
              <a:rPr lang="tr-TR" dirty="0"/>
              <a:t>.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DESCRIPTION OF THE PROJECT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87987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>
              <a:lnSpc>
                <a:spcPct val="20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The project examines practices of image classification. </a:t>
            </a:r>
            <a:endParaRPr lang="tr-TR" dirty="0"/>
          </a:p>
          <a:p>
            <a:pPr>
              <a:lnSpc>
                <a:spcPct val="20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The aim of the project is to create a CNN model that is made more efficient with the help of some Computer Vision techniques and compare the efficiency of our model with the MLP and SVM models.</a:t>
            </a:r>
            <a:endParaRPr lang="tr-TR" dirty="0"/>
          </a:p>
          <a:p>
            <a:pPr>
              <a:lnSpc>
                <a:spcPct val="200000"/>
              </a:lnSpc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After having an accurate result, we created a real time application with the help of a pre-trained object detection algorithm, after the object detection is made, our image classification model classifies the image and gives us the label as a result.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GETTING THE DATA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908807" cy="349155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dirty="0">
              <a:solidFill>
                <a:srgbClr val="F3F3F3"/>
              </a:solidFill>
            </a:endParaRP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>
                <a:solidFill>
                  <a:srgbClr val="F3F3F3"/>
                </a:solidFill>
              </a:rPr>
              <a:t>We</a:t>
            </a:r>
            <a:r>
              <a:rPr lang="tr-TR" dirty="0">
                <a:solidFill>
                  <a:srgbClr val="F3F3F3"/>
                </a:solidFill>
              </a:rPr>
              <a:t> </a:t>
            </a:r>
            <a:r>
              <a:rPr lang="tr-TR" dirty="0" err="1">
                <a:solidFill>
                  <a:srgbClr val="F3F3F3"/>
                </a:solidFill>
              </a:rPr>
              <a:t>took</a:t>
            </a:r>
            <a:r>
              <a:rPr lang="tr-TR" dirty="0">
                <a:solidFill>
                  <a:srgbClr val="F3F3F3"/>
                </a:solidFill>
              </a:rPr>
              <a:t> </a:t>
            </a:r>
            <a:r>
              <a:rPr lang="tr-TR" dirty="0" err="1">
                <a:solidFill>
                  <a:srgbClr val="F3F3F3"/>
                </a:solidFill>
              </a:rPr>
              <a:t>our</a:t>
            </a:r>
            <a:r>
              <a:rPr lang="tr-TR" dirty="0">
                <a:solidFill>
                  <a:srgbClr val="F3F3F3"/>
                </a:solidFill>
              </a:rPr>
              <a:t> </a:t>
            </a:r>
            <a:r>
              <a:rPr lang="tr-TR" dirty="0" err="1">
                <a:solidFill>
                  <a:srgbClr val="F3F3F3"/>
                </a:solidFill>
              </a:rPr>
              <a:t>images</a:t>
            </a:r>
            <a:r>
              <a:rPr lang="tr-TR" dirty="0">
                <a:solidFill>
                  <a:srgbClr val="F3F3F3"/>
                </a:solidFill>
              </a:rPr>
              <a:t> </a:t>
            </a:r>
            <a:r>
              <a:rPr lang="tr-TR" dirty="0" err="1">
                <a:solidFill>
                  <a:srgbClr val="F3F3F3"/>
                </a:solidFill>
              </a:rPr>
              <a:t>from</a:t>
            </a:r>
            <a:r>
              <a:rPr lang="tr-TR" dirty="0">
                <a:solidFill>
                  <a:srgbClr val="F3F3F3"/>
                </a:solidFill>
              </a:rPr>
              <a:t> </a:t>
            </a:r>
            <a:r>
              <a:rPr lang="tr-TR" dirty="0" err="1">
                <a:solidFill>
                  <a:srgbClr val="F3F3F3"/>
                </a:solidFill>
              </a:rPr>
              <a:t>ImageNet</a:t>
            </a:r>
            <a:r>
              <a:rPr lang="tr-TR" dirty="0">
                <a:solidFill>
                  <a:srgbClr val="F3F3F3"/>
                </a:solidFill>
              </a:rPr>
              <a:t> platform, </a:t>
            </a:r>
            <a:r>
              <a:rPr lang="tr-TR" dirty="0" err="1">
                <a:solidFill>
                  <a:srgbClr val="F3F3F3"/>
                </a:solidFill>
              </a:rPr>
              <a:t>which</a:t>
            </a:r>
            <a:r>
              <a:rPr lang="tr-TR" dirty="0">
                <a:solidFill>
                  <a:srgbClr val="F3F3F3"/>
                </a:solidFill>
              </a:rPr>
              <a:t> has </a:t>
            </a:r>
            <a:r>
              <a:rPr lang="tr-TR" dirty="0" err="1">
                <a:solidFill>
                  <a:srgbClr val="F3F3F3"/>
                </a:solidFill>
              </a:rPr>
              <a:t>more</a:t>
            </a:r>
            <a:r>
              <a:rPr lang="tr-TR" dirty="0">
                <a:solidFill>
                  <a:srgbClr val="F3F3F3"/>
                </a:solidFill>
              </a:rPr>
              <a:t> </a:t>
            </a:r>
            <a:r>
              <a:rPr lang="tr-TR" dirty="0" err="1">
                <a:solidFill>
                  <a:srgbClr val="F3F3F3"/>
                </a:solidFill>
              </a:rPr>
              <a:t>than</a:t>
            </a:r>
            <a:r>
              <a:rPr lang="tr-TR" dirty="0">
                <a:solidFill>
                  <a:srgbClr val="F3F3F3"/>
                </a:solidFill>
              </a:rPr>
              <a:t> 14.000.000 </a:t>
            </a:r>
            <a:r>
              <a:rPr lang="tr-TR" dirty="0" err="1">
                <a:solidFill>
                  <a:srgbClr val="F3F3F3"/>
                </a:solidFill>
              </a:rPr>
              <a:t>labeled</a:t>
            </a:r>
            <a:r>
              <a:rPr lang="tr-TR" dirty="0">
                <a:solidFill>
                  <a:srgbClr val="F3F3F3"/>
                </a:solidFill>
              </a:rPr>
              <a:t> </a:t>
            </a:r>
            <a:r>
              <a:rPr lang="tr-TR" dirty="0" err="1">
                <a:solidFill>
                  <a:srgbClr val="F3F3F3"/>
                </a:solidFill>
              </a:rPr>
              <a:t>images</a:t>
            </a:r>
            <a:r>
              <a:rPr lang="tr-TR" dirty="0">
                <a:solidFill>
                  <a:srgbClr val="F3F3F3"/>
                </a:solidFill>
              </a:rPr>
              <a:t>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accomplish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a </a:t>
            </a:r>
            <a:r>
              <a:rPr lang="tr-TR" dirty="0" err="1"/>
              <a:t>Python</a:t>
            </a:r>
            <a:r>
              <a:rPr lang="tr-TR" dirty="0"/>
              <a:t> program,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searches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ImageNet</a:t>
            </a:r>
            <a:r>
              <a:rPr lang="tr-TR" dirty="0"/>
              <a:t> </a:t>
            </a:r>
            <a:r>
              <a:rPr lang="tr-TR" dirty="0" err="1"/>
              <a:t>ID’s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gets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URL’s</a:t>
            </a:r>
            <a:r>
              <a:rPr lang="tr-TR" dirty="0"/>
              <a:t>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026" name="Picture 2" descr="Makale: ImageNet Large Scale Visual Recognition Challenge - Derin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16" y="3798239"/>
            <a:ext cx="2114475" cy="84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408" y="1152475"/>
            <a:ext cx="2568692" cy="24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1951380" y="1312596"/>
            <a:ext cx="1151634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Scissors</a:t>
            </a:r>
            <a:r>
              <a:rPr lang="tr-TR" dirty="0"/>
              <a:t>: 273</a:t>
            </a:r>
            <a:endParaRPr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6888767" y="1313347"/>
            <a:ext cx="872419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Pen</a:t>
            </a:r>
            <a:r>
              <a:rPr lang="tr-TR" dirty="0"/>
              <a:t>: 253</a:t>
            </a:r>
            <a:endParaRPr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1951956" y="2410592"/>
            <a:ext cx="958455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Mug</a:t>
            </a:r>
            <a:r>
              <a:rPr lang="tr-TR" dirty="0"/>
              <a:t>: 250</a:t>
            </a:r>
            <a:endParaRPr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OUR DATASET</a:t>
            </a:r>
            <a:endParaRPr dirty="0"/>
          </a:p>
        </p:txBody>
      </p:sp>
      <p:cxnSp>
        <p:nvCxnSpPr>
          <p:cNvPr id="258" name="Google Shape;258;p31"/>
          <p:cNvCxnSpPr/>
          <p:nvPr/>
        </p:nvCxnSpPr>
        <p:spPr>
          <a:xfrm>
            <a:off x="1896380" y="1300146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6831743" y="1300897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1894932" y="2398142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8384" y="1417051"/>
            <a:ext cx="492490" cy="49249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06" y="1396944"/>
            <a:ext cx="512598" cy="51259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99" y="2452117"/>
            <a:ext cx="557595" cy="557595"/>
          </a:xfrm>
          <a:prstGeom prst="rect">
            <a:avLst/>
          </a:prstGeom>
        </p:spPr>
      </p:pic>
      <p:sp>
        <p:nvSpPr>
          <p:cNvPr id="40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4404534" y="2410592"/>
            <a:ext cx="1151634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Mouse: 229</a:t>
            </a:r>
            <a:endParaRPr dirty="0"/>
          </a:p>
        </p:txBody>
      </p:sp>
      <p:sp>
        <p:nvSpPr>
          <p:cNvPr id="40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4385904" y="1294959"/>
            <a:ext cx="1200244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Keyboard: 255</a:t>
            </a:r>
            <a:endParaRPr dirty="0"/>
          </a:p>
        </p:txBody>
      </p:sp>
      <p:sp>
        <p:nvSpPr>
          <p:cNvPr id="404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6918876" y="2490120"/>
            <a:ext cx="1149609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Glasses</a:t>
            </a:r>
            <a:r>
              <a:rPr lang="tr-TR" dirty="0"/>
              <a:t>: 173</a:t>
            </a:r>
            <a:endParaRPr dirty="0"/>
          </a:p>
        </p:txBody>
      </p:sp>
      <p:cxnSp>
        <p:nvCxnSpPr>
          <p:cNvPr id="405" name="Google Shape;258;p31"/>
          <p:cNvCxnSpPr/>
          <p:nvPr/>
        </p:nvCxnSpPr>
        <p:spPr>
          <a:xfrm>
            <a:off x="4349534" y="2398142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259;p31"/>
          <p:cNvCxnSpPr/>
          <p:nvPr/>
        </p:nvCxnSpPr>
        <p:spPr>
          <a:xfrm>
            <a:off x="4328880" y="1282509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354;p31"/>
          <p:cNvCxnSpPr/>
          <p:nvPr/>
        </p:nvCxnSpPr>
        <p:spPr>
          <a:xfrm>
            <a:off x="6861852" y="2477670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1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4416900" y="3551369"/>
            <a:ext cx="1151634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Fork</a:t>
            </a:r>
            <a:r>
              <a:rPr lang="tr-TR" dirty="0"/>
              <a:t>: 133</a:t>
            </a:r>
            <a:endParaRPr dirty="0"/>
          </a:p>
        </p:txBody>
      </p:sp>
      <p:sp>
        <p:nvSpPr>
          <p:cNvPr id="412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1953405" y="3541538"/>
            <a:ext cx="1149609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Batteries</a:t>
            </a:r>
            <a:r>
              <a:rPr lang="tr-TR" dirty="0"/>
              <a:t>: 173</a:t>
            </a:r>
            <a:endParaRPr dirty="0"/>
          </a:p>
        </p:txBody>
      </p:sp>
      <p:sp>
        <p:nvSpPr>
          <p:cNvPr id="413" name="Google Shape;185;p31"/>
          <p:cNvSpPr txBox="1">
            <a:spLocks noGrp="1"/>
          </p:cNvSpPr>
          <p:nvPr>
            <p:ph type="subTitle" idx="4"/>
          </p:nvPr>
        </p:nvSpPr>
        <p:spPr>
          <a:xfrm>
            <a:off x="6918876" y="3547271"/>
            <a:ext cx="1370685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Alarm </a:t>
            </a:r>
            <a:r>
              <a:rPr lang="tr-TR" dirty="0" err="1"/>
              <a:t>Clock</a:t>
            </a:r>
            <a:r>
              <a:rPr lang="tr-TR" dirty="0"/>
              <a:t>: 127</a:t>
            </a:r>
            <a:endParaRPr dirty="0"/>
          </a:p>
        </p:txBody>
      </p:sp>
      <p:cxnSp>
        <p:nvCxnSpPr>
          <p:cNvPr id="414" name="Google Shape;258;p31"/>
          <p:cNvCxnSpPr/>
          <p:nvPr/>
        </p:nvCxnSpPr>
        <p:spPr>
          <a:xfrm>
            <a:off x="4361900" y="3538919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5" name="Google Shape;259;p31"/>
          <p:cNvCxnSpPr/>
          <p:nvPr/>
        </p:nvCxnSpPr>
        <p:spPr>
          <a:xfrm>
            <a:off x="1896381" y="3529088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6" name="Google Shape;354;p31"/>
          <p:cNvCxnSpPr/>
          <p:nvPr/>
        </p:nvCxnSpPr>
        <p:spPr>
          <a:xfrm>
            <a:off x="6861852" y="3534821"/>
            <a:ext cx="0" cy="726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9" name="Resi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0" y="2454327"/>
            <a:ext cx="565541" cy="565541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28" y="1316512"/>
            <a:ext cx="575243" cy="575243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39" y="2491017"/>
            <a:ext cx="700503" cy="700503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19" y="3526225"/>
            <a:ext cx="680515" cy="680515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29" y="3554770"/>
            <a:ext cx="591885" cy="591885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45" y="3588796"/>
            <a:ext cx="557859" cy="5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0;p25"/>
          <p:cNvSpPr txBox="1">
            <a:spLocks/>
          </p:cNvSpPr>
          <p:nvPr/>
        </p:nvSpPr>
        <p:spPr>
          <a:xfrm>
            <a:off x="6830882" y="3434902"/>
            <a:ext cx="2098277" cy="1552575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6" name="Google Shape;110;p25"/>
          <p:cNvSpPr txBox="1">
            <a:spLocks/>
          </p:cNvSpPr>
          <p:nvPr/>
        </p:nvSpPr>
        <p:spPr>
          <a:xfrm>
            <a:off x="4600008" y="3444428"/>
            <a:ext cx="2098277" cy="1552575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5" name="Google Shape;110;p25"/>
          <p:cNvSpPr txBox="1">
            <a:spLocks/>
          </p:cNvSpPr>
          <p:nvPr/>
        </p:nvSpPr>
        <p:spPr>
          <a:xfrm>
            <a:off x="2338268" y="3434903"/>
            <a:ext cx="2098277" cy="1552575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4" name="Google Shape;110;p25"/>
          <p:cNvSpPr txBox="1">
            <a:spLocks/>
          </p:cNvSpPr>
          <p:nvPr/>
        </p:nvSpPr>
        <p:spPr>
          <a:xfrm>
            <a:off x="143976" y="3434904"/>
            <a:ext cx="2098277" cy="1552575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348488" y="0"/>
            <a:ext cx="17070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/>
              <a:t>RESIZING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117552" y="750848"/>
            <a:ext cx="2124701" cy="2602013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adjust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input</a:t>
            </a:r>
            <a:r>
              <a:rPr lang="tr-TR" dirty="0"/>
              <a:t> size,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resizing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resize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in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100x100.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/>
              <a:t>Having</a:t>
            </a:r>
            <a:r>
              <a:rPr lang="tr-TR" dirty="0"/>
              <a:t> </a:t>
            </a:r>
            <a:r>
              <a:rPr lang="tr-TR" dirty="0" err="1"/>
              <a:t>smaller</a:t>
            </a:r>
            <a:r>
              <a:rPr lang="tr-TR" dirty="0"/>
              <a:t> </a:t>
            </a:r>
            <a:r>
              <a:rPr lang="tr-TR" dirty="0" err="1"/>
              <a:t>sizes</a:t>
            </a:r>
            <a:r>
              <a:rPr lang="tr-TR" dirty="0"/>
              <a:t> </a:t>
            </a:r>
            <a:r>
              <a:rPr lang="tr-TR" dirty="0" err="1"/>
              <a:t>reduces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accuracy</a:t>
            </a:r>
            <a:r>
              <a:rPr lang="tr-TR" dirty="0"/>
              <a:t>, but </a:t>
            </a:r>
            <a:r>
              <a:rPr lang="tr-TR" dirty="0" err="1"/>
              <a:t>having</a:t>
            </a:r>
            <a:r>
              <a:rPr lang="tr-TR" dirty="0"/>
              <a:t> </a:t>
            </a:r>
            <a:r>
              <a:rPr lang="tr-TR" dirty="0" err="1"/>
              <a:t>bigger</a:t>
            </a:r>
            <a:r>
              <a:rPr lang="tr-TR" dirty="0"/>
              <a:t> </a:t>
            </a:r>
            <a:r>
              <a:rPr lang="tr-TR" dirty="0" err="1"/>
              <a:t>sizes</a:t>
            </a:r>
            <a:r>
              <a:rPr lang="tr-TR" dirty="0"/>
              <a:t> </a:t>
            </a:r>
            <a:r>
              <a:rPr lang="tr-TR" dirty="0" err="1"/>
              <a:t>increases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processing</a:t>
            </a:r>
            <a:r>
              <a:rPr lang="tr-TR" dirty="0"/>
              <a:t> time.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9" y="3444429"/>
            <a:ext cx="1562100" cy="1562100"/>
          </a:xfrm>
          <a:prstGeom prst="rect">
            <a:avLst/>
          </a:prstGeom>
        </p:spPr>
      </p:pic>
      <p:sp>
        <p:nvSpPr>
          <p:cNvPr id="5" name="Google Shape;109;p25"/>
          <p:cNvSpPr txBox="1">
            <a:spLocks/>
          </p:cNvSpPr>
          <p:nvPr/>
        </p:nvSpPr>
        <p:spPr>
          <a:xfrm>
            <a:off x="2176047" y="-87110"/>
            <a:ext cx="2138190" cy="74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DENOISING GAUSSIAN BLUR</a:t>
            </a:r>
            <a:endParaRPr lang="tr-TR" sz="1800" dirty="0"/>
          </a:p>
        </p:txBody>
      </p:sp>
      <p:sp>
        <p:nvSpPr>
          <p:cNvPr id="6" name="Google Shape;110;p25"/>
          <p:cNvSpPr txBox="1">
            <a:spLocks/>
          </p:cNvSpPr>
          <p:nvPr/>
        </p:nvSpPr>
        <p:spPr>
          <a:xfrm>
            <a:off x="2313603" y="750848"/>
            <a:ext cx="2156666" cy="2602013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We are applying Gaussian Blur to smooth our image and remove unwanted noise. </a:t>
            </a:r>
          </a:p>
          <a:p>
            <a:pPr marL="0" indent="0">
              <a:buFont typeface="Fira Sans Condensed Light"/>
              <a:buNone/>
            </a:pPr>
            <a:endParaRPr lang="en-US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886" y="3444429"/>
            <a:ext cx="1562100" cy="1552575"/>
          </a:xfrm>
          <a:prstGeom prst="rect">
            <a:avLst/>
          </a:prstGeom>
        </p:spPr>
      </p:pic>
      <p:sp>
        <p:nvSpPr>
          <p:cNvPr id="8" name="Google Shape;109;p25"/>
          <p:cNvSpPr txBox="1">
            <a:spLocks/>
          </p:cNvSpPr>
          <p:nvPr/>
        </p:nvSpPr>
        <p:spPr>
          <a:xfrm>
            <a:off x="4385587" y="-87110"/>
            <a:ext cx="2360925" cy="89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SEGMENTATION GRAYING AND TRASHOLDING</a:t>
            </a:r>
            <a:endParaRPr lang="tr-TR" sz="1800" dirty="0"/>
          </a:p>
        </p:txBody>
      </p:sp>
      <p:sp>
        <p:nvSpPr>
          <p:cNvPr id="9" name="Google Shape;110;p25"/>
          <p:cNvSpPr txBox="1">
            <a:spLocks/>
          </p:cNvSpPr>
          <p:nvPr/>
        </p:nvSpPr>
        <p:spPr>
          <a:xfrm>
            <a:off x="4541619" y="806434"/>
            <a:ext cx="2156666" cy="2546428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We are segmenting the image, </a:t>
            </a:r>
            <a:r>
              <a:rPr lang="en-US" dirty="0" err="1" smtClean="0"/>
              <a:t>seperating</a:t>
            </a:r>
            <a:r>
              <a:rPr lang="en-US" dirty="0" smtClean="0"/>
              <a:t> background from foreground objects.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 Light"/>
              <a:buNone/>
            </a:pPr>
            <a:endParaRPr lang="en-US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4139" y="3444429"/>
            <a:ext cx="1571625" cy="1562100"/>
          </a:xfrm>
          <a:prstGeom prst="rect">
            <a:avLst/>
          </a:prstGeom>
        </p:spPr>
      </p:pic>
      <p:sp>
        <p:nvSpPr>
          <p:cNvPr id="11" name="Google Shape;109;p25"/>
          <p:cNvSpPr txBox="1">
            <a:spLocks/>
          </p:cNvSpPr>
          <p:nvPr/>
        </p:nvSpPr>
        <p:spPr>
          <a:xfrm>
            <a:off x="7073109" y="-87110"/>
            <a:ext cx="15525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MORPHOLOGYBACKGROUND</a:t>
            </a:r>
            <a:endParaRPr lang="tr-TR" sz="1800" dirty="0"/>
          </a:p>
        </p:txBody>
      </p:sp>
      <p:sp>
        <p:nvSpPr>
          <p:cNvPr id="12" name="Google Shape;110;p25"/>
          <p:cNvSpPr txBox="1">
            <a:spLocks/>
          </p:cNvSpPr>
          <p:nvPr/>
        </p:nvSpPr>
        <p:spPr>
          <a:xfrm>
            <a:off x="6769635" y="806434"/>
            <a:ext cx="2159524" cy="2546427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To find a sure background area, we are using dilating.</a:t>
            </a:r>
            <a:endParaRPr lang="en-US" dirty="0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646" y="3434904"/>
            <a:ext cx="15525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10;p25"/>
          <p:cNvSpPr txBox="1">
            <a:spLocks/>
          </p:cNvSpPr>
          <p:nvPr/>
        </p:nvSpPr>
        <p:spPr>
          <a:xfrm>
            <a:off x="2325985" y="3399794"/>
            <a:ext cx="2098277" cy="1552575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20" name="Google Shape;110;p25"/>
          <p:cNvSpPr txBox="1">
            <a:spLocks/>
          </p:cNvSpPr>
          <p:nvPr/>
        </p:nvSpPr>
        <p:spPr>
          <a:xfrm>
            <a:off x="118044" y="3399794"/>
            <a:ext cx="2098277" cy="1552575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8" name="Google Shape;110;p25"/>
          <p:cNvSpPr txBox="1">
            <a:spLocks/>
          </p:cNvSpPr>
          <p:nvPr/>
        </p:nvSpPr>
        <p:spPr>
          <a:xfrm>
            <a:off x="6775235" y="3380110"/>
            <a:ext cx="2098277" cy="1552575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7" name="Google Shape;110;p25"/>
          <p:cNvSpPr txBox="1">
            <a:spLocks/>
          </p:cNvSpPr>
          <p:nvPr/>
        </p:nvSpPr>
        <p:spPr>
          <a:xfrm>
            <a:off x="4567294" y="3390269"/>
            <a:ext cx="2098277" cy="1552575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324468" y="-42664"/>
            <a:ext cx="17257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 smtClean="0"/>
              <a:t>MORPHOLOGY </a:t>
            </a:r>
            <a:r>
              <a:rPr lang="tr-TR" sz="1800" dirty="0"/>
              <a:t>FOREGROUND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124986" y="616109"/>
            <a:ext cx="2124701" cy="2602013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tr-TR" dirty="0"/>
          </a:p>
          <a:p>
            <a:pPr marL="285750" lvl="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find</a:t>
            </a:r>
            <a:r>
              <a:rPr lang="tr-TR" dirty="0"/>
              <a:t> a sure </a:t>
            </a:r>
            <a:r>
              <a:rPr lang="tr-TR" dirty="0" err="1"/>
              <a:t>foreground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applying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 </a:t>
            </a:r>
            <a:r>
              <a:rPr lang="tr-TR" dirty="0" err="1"/>
              <a:t>transform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tresholding</a:t>
            </a:r>
            <a:r>
              <a:rPr lang="tr-TR" dirty="0"/>
              <a:t> </a:t>
            </a:r>
            <a:r>
              <a:rPr lang="tr-TR" dirty="0" err="1"/>
              <a:t>again</a:t>
            </a:r>
            <a:r>
              <a:rPr lang="tr-TR" dirty="0"/>
              <a:t>.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73" y="3390269"/>
            <a:ext cx="1533525" cy="1552575"/>
          </a:xfrm>
          <a:prstGeom prst="rect">
            <a:avLst/>
          </a:prstGeom>
        </p:spPr>
      </p:pic>
      <p:sp>
        <p:nvSpPr>
          <p:cNvPr id="6" name="Google Shape;109;p25"/>
          <p:cNvSpPr txBox="1">
            <a:spLocks/>
          </p:cNvSpPr>
          <p:nvPr/>
        </p:nvSpPr>
        <p:spPr>
          <a:xfrm>
            <a:off x="2365141" y="-50100"/>
            <a:ext cx="20602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MORPHOLOGY UNKNOWN AREAS</a:t>
            </a:r>
            <a:endParaRPr lang="tr-TR" sz="1800" dirty="0"/>
          </a:p>
        </p:txBody>
      </p:sp>
      <p:sp>
        <p:nvSpPr>
          <p:cNvPr id="7" name="Google Shape;110;p25"/>
          <p:cNvSpPr txBox="1">
            <a:spLocks/>
          </p:cNvSpPr>
          <p:nvPr/>
        </p:nvSpPr>
        <p:spPr>
          <a:xfrm>
            <a:off x="2332928" y="616108"/>
            <a:ext cx="2124701" cy="2602013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Converting 0 to 1 image data to the 0 to 255 image data with uint8, then </a:t>
            </a:r>
            <a:r>
              <a:rPr lang="en-US" dirty="0" err="1" smtClean="0"/>
              <a:t>substracting</a:t>
            </a:r>
            <a:r>
              <a:rPr lang="en-US" dirty="0" smtClean="0"/>
              <a:t> background from foreground to find the unknown area.</a:t>
            </a:r>
            <a:endParaRPr lang="en-US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990" y="3390269"/>
            <a:ext cx="1552575" cy="1562100"/>
          </a:xfrm>
          <a:prstGeom prst="rect">
            <a:avLst/>
          </a:prstGeom>
        </p:spPr>
      </p:pic>
      <p:sp>
        <p:nvSpPr>
          <p:cNvPr id="9" name="Google Shape;109;p25"/>
          <p:cNvSpPr txBox="1">
            <a:spLocks/>
          </p:cNvSpPr>
          <p:nvPr/>
        </p:nvSpPr>
        <p:spPr>
          <a:xfrm>
            <a:off x="4868097" y="-65501"/>
            <a:ext cx="14702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MORPHOLOGY MARKING</a:t>
            </a:r>
            <a:endParaRPr lang="tr-TR" sz="1800" dirty="0"/>
          </a:p>
        </p:txBody>
      </p:sp>
      <p:sp>
        <p:nvSpPr>
          <p:cNvPr id="10" name="Google Shape;110;p25"/>
          <p:cNvSpPr txBox="1">
            <a:spLocks/>
          </p:cNvSpPr>
          <p:nvPr/>
        </p:nvSpPr>
        <p:spPr>
          <a:xfrm>
            <a:off x="4540870" y="616108"/>
            <a:ext cx="2124701" cy="2602013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 smtClean="0"/>
              <a:t>We are labeling the markers, to </a:t>
            </a:r>
            <a:r>
              <a:rPr lang="en-US" sz="1100" dirty="0" err="1" smtClean="0"/>
              <a:t>seperate</a:t>
            </a:r>
            <a:r>
              <a:rPr lang="en-US" sz="1100" dirty="0" smtClean="0"/>
              <a:t> different objects in the image, we are doing the following.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 smtClean="0"/>
              <a:t>Adding 1 to all labels to change the background form 0 to 1. Then we are marking the unknown areas with 0.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100" dirty="0" smtClean="0"/>
              <a:t>To mark the objects, we are </a:t>
            </a:r>
            <a:r>
              <a:rPr lang="en-US" sz="1100" dirty="0" err="1" smtClean="0"/>
              <a:t>watersheding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294" y="3703286"/>
            <a:ext cx="926540" cy="92654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4442" y="3703286"/>
            <a:ext cx="901129" cy="912254"/>
          </a:xfrm>
          <a:prstGeom prst="rect">
            <a:avLst/>
          </a:prstGeom>
        </p:spPr>
      </p:pic>
      <p:sp>
        <p:nvSpPr>
          <p:cNvPr id="13" name="Google Shape;109;p25"/>
          <p:cNvSpPr txBox="1">
            <a:spLocks/>
          </p:cNvSpPr>
          <p:nvPr/>
        </p:nvSpPr>
        <p:spPr>
          <a:xfrm>
            <a:off x="7129025" y="-50100"/>
            <a:ext cx="13642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tr-TR" sz="1800" dirty="0" smtClean="0"/>
              <a:t>HOG TRANSFORM</a:t>
            </a:r>
            <a:endParaRPr lang="tr-TR" sz="1800" dirty="0"/>
          </a:p>
        </p:txBody>
      </p:sp>
      <p:sp>
        <p:nvSpPr>
          <p:cNvPr id="14" name="Google Shape;110;p25"/>
          <p:cNvSpPr txBox="1">
            <a:spLocks/>
          </p:cNvSpPr>
          <p:nvPr/>
        </p:nvSpPr>
        <p:spPr>
          <a:xfrm>
            <a:off x="6748812" y="616108"/>
            <a:ext cx="2124700" cy="2602013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 dirty="0" smtClean="0"/>
              <a:t>We applied and tried HOG (Histogram of Oriented Gradients) Method to the SVM model inputs.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 dirty="0" smtClean="0"/>
              <a:t>Image is broken down into smaller regions and for each region gradients and orientations are calculated.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050" dirty="0" smtClean="0"/>
              <a:t>HOG would generate a histogram for each of this regions.</a:t>
            </a:r>
            <a:endParaRPr lang="en-US" sz="1050" dirty="0"/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327" y="3703284"/>
            <a:ext cx="906225" cy="906225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4420" y="3703286"/>
            <a:ext cx="909092" cy="9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DATA AUGMENTATION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697042" y="1211761"/>
            <a:ext cx="7794513" cy="1471478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/>
              <a:t>Image </a:t>
            </a:r>
            <a:r>
              <a:rPr lang="tr-TR" dirty="0" err="1"/>
              <a:t>Augmentation</a:t>
            </a:r>
            <a:r>
              <a:rPr lang="tr-TR" dirty="0"/>
              <a:t> is a </a:t>
            </a:r>
            <a:r>
              <a:rPr lang="tr-TR" dirty="0" err="1"/>
              <a:t>technique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artificially</a:t>
            </a:r>
            <a:r>
              <a:rPr lang="tr-TR" dirty="0"/>
              <a:t> </a:t>
            </a:r>
            <a:r>
              <a:rPr lang="tr-TR" dirty="0" err="1"/>
              <a:t>expanding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size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. </a:t>
            </a:r>
          </a:p>
          <a:p>
            <a:pPr lvl="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creates</a:t>
            </a:r>
            <a:r>
              <a:rPr lang="tr-TR" dirty="0"/>
              <a:t> </a:t>
            </a:r>
            <a:r>
              <a:rPr lang="tr-TR" dirty="0" err="1"/>
              <a:t>modified</a:t>
            </a:r>
            <a:r>
              <a:rPr lang="tr-TR" dirty="0"/>
              <a:t> </a:t>
            </a:r>
            <a:r>
              <a:rPr lang="tr-TR" dirty="0" err="1"/>
              <a:t>versions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images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. </a:t>
            </a:r>
          </a:p>
          <a:p>
            <a:pPr lvl="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/>
              <a:t>Showing</a:t>
            </a:r>
            <a:r>
              <a:rPr lang="tr-TR" dirty="0"/>
              <a:t> a </a:t>
            </a:r>
            <a:r>
              <a:rPr lang="tr-TR" dirty="0" err="1"/>
              <a:t>shape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directions</a:t>
            </a:r>
            <a:r>
              <a:rPr lang="tr-TR" dirty="0"/>
              <a:t>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training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model </a:t>
            </a:r>
            <a:r>
              <a:rPr lang="tr-TR" dirty="0" err="1"/>
              <a:t>improves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training</a:t>
            </a:r>
            <a:r>
              <a:rPr lang="tr-TR" dirty="0"/>
              <a:t> </a:t>
            </a:r>
            <a:r>
              <a:rPr lang="tr-TR" dirty="0" err="1"/>
              <a:t>performance</a:t>
            </a:r>
            <a:r>
              <a:rPr lang="tr-TR" dirty="0"/>
              <a:t>.</a:t>
            </a:r>
          </a:p>
          <a:p>
            <a:pPr lvl="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modifications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augmented</a:t>
            </a:r>
            <a:r>
              <a:rPr lang="tr-TR" dirty="0"/>
              <a:t> data is 25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randomly</a:t>
            </a:r>
            <a:r>
              <a:rPr lang="tr-TR" dirty="0"/>
              <a:t> </a:t>
            </a:r>
            <a:r>
              <a:rPr lang="tr-TR" dirty="0" err="1"/>
              <a:t>rotation</a:t>
            </a:r>
            <a:r>
              <a:rPr lang="tr-TR" dirty="0"/>
              <a:t>, 0.1 </a:t>
            </a:r>
            <a:r>
              <a:rPr lang="tr-TR" dirty="0" err="1"/>
              <a:t>shifted</a:t>
            </a:r>
            <a:r>
              <a:rPr lang="tr-TR" dirty="0"/>
              <a:t> </a:t>
            </a:r>
            <a:r>
              <a:rPr lang="tr-TR" dirty="0" err="1"/>
              <a:t>pixels</a:t>
            </a:r>
            <a:r>
              <a:rPr lang="tr-TR" dirty="0"/>
              <a:t>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width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height</a:t>
            </a:r>
            <a:r>
              <a:rPr lang="tr-TR" dirty="0"/>
              <a:t>, 0.2 </a:t>
            </a:r>
            <a:r>
              <a:rPr lang="tr-TR" dirty="0" err="1"/>
              <a:t>shear</a:t>
            </a:r>
            <a:r>
              <a:rPr lang="tr-TR" dirty="0"/>
              <a:t> </a:t>
            </a:r>
            <a:r>
              <a:rPr lang="tr-TR" dirty="0" err="1"/>
              <a:t>degree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zoom</a:t>
            </a:r>
            <a:r>
              <a:rPr lang="tr-TR" dirty="0"/>
              <a:t> </a:t>
            </a:r>
            <a:r>
              <a:rPr lang="tr-TR" dirty="0" err="1"/>
              <a:t>angle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last</a:t>
            </a:r>
            <a:r>
              <a:rPr lang="tr-TR" dirty="0"/>
              <a:t> </a:t>
            </a:r>
            <a:r>
              <a:rPr lang="tr-TR" dirty="0" err="1"/>
              <a:t>horizonally</a:t>
            </a:r>
            <a:r>
              <a:rPr lang="tr-TR" dirty="0"/>
              <a:t> </a:t>
            </a:r>
            <a:r>
              <a:rPr lang="tr-TR" dirty="0" err="1"/>
              <a:t>flipping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2050" name="Picture 2" descr="https://stanford.edu/~shervine/teaching/cs-230/illustrations/augmentation-origin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5" y="3321488"/>
            <a:ext cx="1613264" cy="161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/>
          <p:cNvSpPr txBox="1"/>
          <p:nvPr/>
        </p:nvSpPr>
        <p:spPr>
          <a:xfrm>
            <a:off x="718700" y="301371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Original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4287355" y="299585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Shift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2" name="Picture 4" descr="https://stanford.edu/~shervine/teaching/cs-230/illustrations/augmentation-shif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60" y="3302255"/>
            <a:ext cx="1616131" cy="161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etin kutusu 11"/>
          <p:cNvSpPr txBox="1"/>
          <p:nvPr/>
        </p:nvSpPr>
        <p:spPr>
          <a:xfrm>
            <a:off x="2484317" y="2987671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Rotate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6" name="Picture 8" descr="https://stanford.edu/~shervine/teaching/cs-230/illustrations/augmentation-rota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32" y="3314128"/>
            <a:ext cx="1620624" cy="16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tanford.edu/~shervine/teaching/cs-230/illustrations/augmentation-cro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95" y="3305494"/>
            <a:ext cx="1612892" cy="161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stanford.edu/~shervine/teaching/cs-230/illustrations/augmentation-flip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191" y="3305945"/>
            <a:ext cx="1612441" cy="161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etin kutusu 16"/>
          <p:cNvSpPr txBox="1"/>
          <p:nvPr/>
        </p:nvSpPr>
        <p:spPr>
          <a:xfrm>
            <a:off x="5953480" y="2987670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Zoom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Metin kutusu 17"/>
          <p:cNvSpPr txBox="1"/>
          <p:nvPr/>
        </p:nvSpPr>
        <p:spPr>
          <a:xfrm>
            <a:off x="7750808" y="2987669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tx2"/>
                </a:solidFill>
              </a:rPr>
              <a:t>Flip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1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BINARIZING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100" y="1406630"/>
            <a:ext cx="7704000" cy="1643868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/>
              <a:t>Since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label</a:t>
            </a:r>
            <a:r>
              <a:rPr lang="tr-TR" dirty="0"/>
              <a:t> data is </a:t>
            </a:r>
            <a:r>
              <a:rPr lang="tr-TR" dirty="0" err="1"/>
              <a:t>categorical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binarizing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labels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size of </a:t>
            </a:r>
            <a:r>
              <a:rPr lang="tr-TR" dirty="0" err="1"/>
              <a:t>our</a:t>
            </a:r>
            <a:r>
              <a:rPr lang="tr-TR" dirty="0"/>
              <a:t> total </a:t>
            </a:r>
            <a:r>
              <a:rPr lang="tr-TR" dirty="0" err="1"/>
              <a:t>categories</a:t>
            </a:r>
            <a:r>
              <a:rPr lang="tr-TR" dirty="0"/>
              <a:t>.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model </a:t>
            </a:r>
            <a:r>
              <a:rPr lang="tr-TR" dirty="0" err="1"/>
              <a:t>predicts</a:t>
            </a:r>
            <a:r>
              <a:rPr lang="tr-TR" dirty="0"/>
              <a:t> a </a:t>
            </a:r>
            <a:r>
              <a:rPr lang="tr-TR" dirty="0" err="1"/>
              <a:t>value</a:t>
            </a:r>
            <a:r>
              <a:rPr lang="tr-TR" dirty="0"/>
              <a:t>, it </a:t>
            </a:r>
            <a:r>
              <a:rPr lang="tr-TR" dirty="0" err="1"/>
              <a:t>predicts</a:t>
            </a:r>
            <a:r>
              <a:rPr lang="tr-TR" dirty="0"/>
              <a:t> a </a:t>
            </a:r>
            <a:r>
              <a:rPr lang="tr-TR" dirty="0" err="1"/>
              <a:t>score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label</a:t>
            </a:r>
            <a:r>
              <a:rPr lang="tr-TR" dirty="0"/>
              <a:t>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0 </a:t>
            </a:r>
            <a:r>
              <a:rPr lang="tr-TR" dirty="0" err="1"/>
              <a:t>and</a:t>
            </a:r>
            <a:r>
              <a:rPr lang="tr-TR" dirty="0"/>
              <a:t> 1. </a:t>
            </a:r>
            <a:r>
              <a:rPr lang="tr-TR" dirty="0" err="1"/>
              <a:t>Biggest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strongest</a:t>
            </a:r>
            <a:r>
              <a:rPr lang="tr-TR" dirty="0"/>
              <a:t> </a:t>
            </a:r>
            <a:r>
              <a:rPr lang="tr-TR" dirty="0" err="1"/>
              <a:t>prediction</a:t>
            </a:r>
            <a:r>
              <a:rPr lang="tr-TR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525" y="3374603"/>
            <a:ext cx="61531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6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000" dirty="0">
                <a:solidFill>
                  <a:srgbClr val="F3F3F3"/>
                </a:solidFill>
              </a:rPr>
              <a:t>SVM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800267" cy="2199473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F3F3F3"/>
                </a:solidFill>
              </a:rPr>
              <a:t>After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preproccesing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the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dataset</a:t>
            </a:r>
            <a:r>
              <a:rPr lang="tr-TR" dirty="0" smtClean="0">
                <a:solidFill>
                  <a:srgbClr val="F3F3F3"/>
                </a:solidFill>
              </a:rPr>
              <a:t>, </a:t>
            </a:r>
            <a:r>
              <a:rPr lang="tr-TR" dirty="0" err="1" smtClean="0">
                <a:solidFill>
                  <a:srgbClr val="F3F3F3"/>
                </a:solidFill>
              </a:rPr>
              <a:t>we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applied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Hog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transform</a:t>
            </a:r>
            <a:r>
              <a:rPr lang="tr-TR" dirty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our</a:t>
            </a:r>
            <a:r>
              <a:rPr lang="tr-TR" dirty="0" smtClean="0"/>
              <a:t> data.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F3F3F3"/>
                </a:solidFill>
              </a:rPr>
              <a:t>We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tried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several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Hog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transform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parameters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and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kernel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types</a:t>
            </a:r>
            <a:r>
              <a:rPr lang="tr-TR" dirty="0" smtClean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err="1" smtClean="0">
                <a:solidFill>
                  <a:srgbClr val="F3F3F3"/>
                </a:solidFill>
              </a:rPr>
              <a:t>After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the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GridSearch</a:t>
            </a:r>
            <a:r>
              <a:rPr lang="tr-TR" dirty="0" smtClean="0">
                <a:solidFill>
                  <a:srgbClr val="F3F3F3"/>
                </a:solidFill>
              </a:rPr>
              <a:t>, test </a:t>
            </a:r>
            <a:r>
              <a:rPr lang="tr-TR" dirty="0" err="1" smtClean="0">
                <a:solidFill>
                  <a:srgbClr val="F3F3F3"/>
                </a:solidFill>
              </a:rPr>
              <a:t>accuracy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was</a:t>
            </a:r>
            <a:r>
              <a:rPr lang="tr-TR" dirty="0" smtClean="0">
                <a:solidFill>
                  <a:srgbClr val="F3F3F3"/>
                </a:solidFill>
              </a:rPr>
              <a:t> 80%.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smtClean="0"/>
              <a:t>Best </a:t>
            </a:r>
            <a:r>
              <a:rPr lang="tr-TR" dirty="0" err="1" smtClean="0"/>
              <a:t>predicted</a:t>
            </a:r>
            <a:r>
              <a:rPr lang="tr-TR" dirty="0" smtClean="0"/>
              <a:t> </a:t>
            </a:r>
            <a:r>
              <a:rPr lang="tr-TR" dirty="0" err="1" smtClean="0"/>
              <a:t>images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Alarm </a:t>
            </a:r>
            <a:r>
              <a:rPr lang="tr-TR" dirty="0" err="1" smtClean="0"/>
              <a:t>Clock</a:t>
            </a:r>
            <a:r>
              <a:rPr lang="tr-TR" dirty="0" smtClean="0"/>
              <a:t> </a:t>
            </a:r>
            <a:r>
              <a:rPr lang="tr-TR" dirty="0" err="1" smtClean="0"/>
              <a:t>images</a:t>
            </a:r>
            <a:r>
              <a:rPr lang="tr-TR" dirty="0" smtClean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rgbClr val="F3F3F3"/>
                </a:solidFill>
              </a:rPr>
              <a:t>At </a:t>
            </a:r>
            <a:r>
              <a:rPr lang="tr-TR" dirty="0" err="1" smtClean="0">
                <a:solidFill>
                  <a:srgbClr val="F3F3F3"/>
                </a:solidFill>
              </a:rPr>
              <a:t>the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predictions</a:t>
            </a:r>
            <a:r>
              <a:rPr lang="tr-TR" dirty="0" smtClean="0">
                <a:solidFill>
                  <a:srgbClr val="F3F3F3"/>
                </a:solidFill>
              </a:rPr>
              <a:t>, </a:t>
            </a:r>
            <a:r>
              <a:rPr lang="tr-TR" dirty="0" err="1" smtClean="0">
                <a:solidFill>
                  <a:srgbClr val="F3F3F3"/>
                </a:solidFill>
              </a:rPr>
              <a:t>highest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missclassification</a:t>
            </a:r>
            <a:r>
              <a:rPr lang="tr-TR" dirty="0" smtClean="0">
                <a:solidFill>
                  <a:srgbClr val="F3F3F3"/>
                </a:solidFill>
              </a:rPr>
              <a:t> rate </a:t>
            </a:r>
            <a:r>
              <a:rPr lang="tr-TR" dirty="0" err="1" smtClean="0">
                <a:solidFill>
                  <a:srgbClr val="F3F3F3"/>
                </a:solidFill>
              </a:rPr>
              <a:t>belongs</a:t>
            </a:r>
            <a:r>
              <a:rPr lang="tr-TR" dirty="0" smtClean="0">
                <a:solidFill>
                  <a:srgbClr val="F3F3F3"/>
                </a:solidFill>
              </a:rPr>
              <a:t> </a:t>
            </a:r>
            <a:r>
              <a:rPr lang="tr-TR" dirty="0" err="1" smtClean="0">
                <a:solidFill>
                  <a:srgbClr val="F3F3F3"/>
                </a:solidFill>
              </a:rPr>
              <a:t>to</a:t>
            </a:r>
            <a:r>
              <a:rPr lang="tr-TR" dirty="0" smtClean="0">
                <a:solidFill>
                  <a:srgbClr val="F3F3F3"/>
                </a:solidFill>
              </a:rPr>
              <a:t> Keyboard </a:t>
            </a:r>
            <a:r>
              <a:rPr lang="tr-TR" dirty="0" err="1" smtClean="0">
                <a:solidFill>
                  <a:srgbClr val="F3F3F3"/>
                </a:solidFill>
              </a:rPr>
              <a:t>images</a:t>
            </a:r>
            <a:r>
              <a:rPr lang="tr-TR" dirty="0" smtClean="0">
                <a:solidFill>
                  <a:srgbClr val="F3F3F3"/>
                </a:solidFill>
              </a:rPr>
              <a:t>. 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grpSp>
        <p:nvGrpSpPr>
          <p:cNvPr id="4" name="Google Shape;1892;p51"/>
          <p:cNvGrpSpPr/>
          <p:nvPr/>
        </p:nvGrpSpPr>
        <p:grpSpPr>
          <a:xfrm>
            <a:off x="2388918" y="3689845"/>
            <a:ext cx="1831387" cy="511592"/>
            <a:chOff x="4411970" y="2726085"/>
            <a:chExt cx="643106" cy="193659"/>
          </a:xfrm>
        </p:grpSpPr>
        <p:sp>
          <p:nvSpPr>
            <p:cNvPr id="5" name="Google Shape;1893;p51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94;p51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95;p51"/>
            <p:cNvSpPr/>
            <p:nvPr/>
          </p:nvSpPr>
          <p:spPr>
            <a:xfrm>
              <a:off x="4456805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/>
                <a:t>    </a:t>
              </a:r>
              <a:r>
                <a:rPr lang="tr-TR" dirty="0">
                  <a:solidFill>
                    <a:schemeClr val="tx2"/>
                  </a:solidFill>
                </a:rPr>
                <a:t>HOG </a:t>
              </a:r>
              <a:r>
                <a:rPr lang="tr-TR" dirty="0" err="1">
                  <a:solidFill>
                    <a:schemeClr val="tx2"/>
                  </a:solidFill>
                </a:rPr>
                <a:t>Transform</a:t>
              </a:r>
              <a:endParaRPr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oogle Shape;1904;p51"/>
          <p:cNvGrpSpPr/>
          <p:nvPr/>
        </p:nvGrpSpPr>
        <p:grpSpPr>
          <a:xfrm>
            <a:off x="361798" y="3777489"/>
            <a:ext cx="2017136" cy="311460"/>
            <a:chOff x="6336019" y="3733725"/>
            <a:chExt cx="2566206" cy="351310"/>
          </a:xfrm>
        </p:grpSpPr>
        <p:sp>
          <p:nvSpPr>
            <p:cNvPr id="9" name="Google Shape;1905;p51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 err="1">
                  <a:solidFill>
                    <a:schemeClr val="tx2"/>
                  </a:solidFill>
                </a:rPr>
                <a:t>Raw</a:t>
              </a:r>
              <a:r>
                <a:rPr lang="tr-TR" dirty="0">
                  <a:solidFill>
                    <a:schemeClr val="tx2"/>
                  </a:solidFill>
                </a:rPr>
                <a:t> </a:t>
              </a:r>
              <a:r>
                <a:rPr lang="tr-TR" dirty="0" err="1">
                  <a:solidFill>
                    <a:schemeClr val="tx2"/>
                  </a:solidFill>
                </a:rPr>
                <a:t>Images</a:t>
              </a:r>
              <a:endParaRPr dirty="0">
                <a:solidFill>
                  <a:schemeClr val="tx2"/>
                </a:solidFill>
              </a:endParaRPr>
            </a:p>
          </p:txBody>
        </p:sp>
        <p:sp>
          <p:nvSpPr>
            <p:cNvPr id="10" name="Google Shape;1906;p51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07;p51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08;p51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900;p51"/>
          <p:cNvGrpSpPr/>
          <p:nvPr/>
        </p:nvGrpSpPr>
        <p:grpSpPr>
          <a:xfrm>
            <a:off x="4207027" y="3605228"/>
            <a:ext cx="1637495" cy="216230"/>
            <a:chOff x="4411970" y="2468674"/>
            <a:chExt cx="747317" cy="167425"/>
          </a:xfrm>
        </p:grpSpPr>
        <p:sp>
          <p:nvSpPr>
            <p:cNvPr id="14" name="Google Shape;1901;p51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2;p51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>
                  <a:solidFill>
                    <a:schemeClr val="tx2"/>
                  </a:solidFill>
                </a:rPr>
                <a:t> Training Data</a:t>
              </a:r>
              <a:endParaRPr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oogle Shape;1900;p51"/>
          <p:cNvGrpSpPr/>
          <p:nvPr/>
        </p:nvGrpSpPr>
        <p:grpSpPr>
          <a:xfrm>
            <a:off x="4205960" y="4046088"/>
            <a:ext cx="1637495" cy="216230"/>
            <a:chOff x="4411970" y="2468674"/>
            <a:chExt cx="747317" cy="167425"/>
          </a:xfrm>
        </p:grpSpPr>
        <p:sp>
          <p:nvSpPr>
            <p:cNvPr id="17" name="Google Shape;1901;p51"/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02;p51"/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r-TR" dirty="0">
                  <a:solidFill>
                    <a:schemeClr val="tx2"/>
                  </a:solidFill>
                </a:rPr>
                <a:t>    Test Data</a:t>
              </a:r>
              <a:endParaRPr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5" name="Grup 24"/>
          <p:cNvGrpSpPr/>
          <p:nvPr/>
        </p:nvGrpSpPr>
        <p:grpSpPr>
          <a:xfrm>
            <a:off x="5970488" y="3604906"/>
            <a:ext cx="1824398" cy="258013"/>
            <a:chOff x="5970487" y="3604907"/>
            <a:chExt cx="2274103" cy="248746"/>
          </a:xfrm>
        </p:grpSpPr>
        <p:grpSp>
          <p:nvGrpSpPr>
            <p:cNvPr id="19" name="Google Shape;1887;p51"/>
            <p:cNvGrpSpPr/>
            <p:nvPr/>
          </p:nvGrpSpPr>
          <p:grpSpPr>
            <a:xfrm>
              <a:off x="5970487" y="3605228"/>
              <a:ext cx="2274103" cy="248425"/>
              <a:chOff x="4411970" y="2962952"/>
              <a:chExt cx="706545" cy="104213"/>
            </a:xfrm>
          </p:grpSpPr>
          <p:sp>
            <p:nvSpPr>
              <p:cNvPr id="20" name="Google Shape;1888;p51"/>
              <p:cNvSpPr/>
              <p:nvPr/>
            </p:nvSpPr>
            <p:spPr>
              <a:xfrm>
                <a:off x="4583864" y="2962952"/>
                <a:ext cx="534651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11841" h="2305" extrusionOk="0">
                    <a:moveTo>
                      <a:pt x="1155" y="0"/>
                    </a:moveTo>
                    <a:lnTo>
                      <a:pt x="0" y="2304"/>
                    </a:lnTo>
                    <a:lnTo>
                      <a:pt x="11410" y="2304"/>
                    </a:lnTo>
                    <a:lnTo>
                      <a:pt x="11840" y="1153"/>
                    </a:lnTo>
                    <a:lnTo>
                      <a:pt x="1141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889;p51"/>
              <p:cNvSpPr/>
              <p:nvPr/>
            </p:nvSpPr>
            <p:spPr>
              <a:xfrm>
                <a:off x="4411970" y="2963088"/>
                <a:ext cx="124124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305" extrusionOk="0">
                    <a:moveTo>
                      <a:pt x="2749" y="0"/>
                    </a:moveTo>
                    <a:lnTo>
                      <a:pt x="177" y="2"/>
                    </a:lnTo>
                    <a:cubicBezTo>
                      <a:pt x="79" y="2"/>
                      <a:pt x="1" y="79"/>
                      <a:pt x="1" y="176"/>
                    </a:cubicBezTo>
                    <a:lnTo>
                      <a:pt x="1" y="2130"/>
                    </a:lnTo>
                    <a:cubicBezTo>
                      <a:pt x="1" y="2226"/>
                      <a:pt x="79" y="2305"/>
                      <a:pt x="177" y="2305"/>
                    </a:cubicBezTo>
                    <a:lnTo>
                      <a:pt x="1522" y="2305"/>
                    </a:lnTo>
                    <a:lnTo>
                      <a:pt x="2749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90;p51"/>
              <p:cNvSpPr/>
              <p:nvPr/>
            </p:nvSpPr>
            <p:spPr>
              <a:xfrm>
                <a:off x="4496946" y="2963132"/>
                <a:ext cx="79920" cy="104031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2304" extrusionOk="0">
                    <a:moveTo>
                      <a:pt x="1227" y="1"/>
                    </a:moveTo>
                    <a:lnTo>
                      <a:pt x="0" y="2304"/>
                    </a:lnTo>
                    <a:lnTo>
                      <a:pt x="542" y="2304"/>
                    </a:lnTo>
                    <a:lnTo>
                      <a:pt x="177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891;p51"/>
              <p:cNvSpPr/>
              <p:nvPr/>
            </p:nvSpPr>
            <p:spPr>
              <a:xfrm>
                <a:off x="4537628" y="2963133"/>
                <a:ext cx="79965" cy="104031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2304" extrusionOk="0">
                    <a:moveTo>
                      <a:pt x="1229" y="1"/>
                    </a:moveTo>
                    <a:lnTo>
                      <a:pt x="1" y="2304"/>
                    </a:lnTo>
                    <a:lnTo>
                      <a:pt x="544" y="2304"/>
                    </a:lnTo>
                    <a:lnTo>
                      <a:pt x="177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6632310" y="3604907"/>
              <a:ext cx="1578927" cy="2077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800" dirty="0">
                  <a:solidFill>
                    <a:schemeClr val="tx2"/>
                  </a:solidFill>
                </a:rPr>
                <a:t>K-</a:t>
              </a:r>
              <a:r>
                <a:rPr lang="tr-TR" sz="800" dirty="0" err="1">
                  <a:solidFill>
                    <a:schemeClr val="tx2"/>
                  </a:solidFill>
                </a:rPr>
                <a:t>Fold</a:t>
              </a:r>
              <a:r>
                <a:rPr lang="tr-TR" sz="800" dirty="0">
                  <a:solidFill>
                    <a:schemeClr val="tx2"/>
                  </a:solidFill>
                </a:rPr>
                <a:t> Cross </a:t>
              </a:r>
              <a:r>
                <a:rPr lang="tr-TR" sz="800" dirty="0" err="1">
                  <a:solidFill>
                    <a:schemeClr val="tx2"/>
                  </a:solidFill>
                </a:rPr>
                <a:t>Validation</a:t>
              </a:r>
              <a:endParaRPr lang="en-US" sz="8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7" name="Grup 26"/>
          <p:cNvGrpSpPr/>
          <p:nvPr/>
        </p:nvGrpSpPr>
        <p:grpSpPr>
          <a:xfrm>
            <a:off x="7768128" y="3945522"/>
            <a:ext cx="943097" cy="940031"/>
            <a:chOff x="7768128" y="3945522"/>
            <a:chExt cx="943097" cy="940031"/>
          </a:xfrm>
        </p:grpSpPr>
        <p:grpSp>
          <p:nvGrpSpPr>
            <p:cNvPr id="28" name="Google Shape;1934;p51"/>
            <p:cNvGrpSpPr/>
            <p:nvPr/>
          </p:nvGrpSpPr>
          <p:grpSpPr>
            <a:xfrm>
              <a:off x="7768128" y="3945522"/>
              <a:ext cx="943097" cy="940031"/>
              <a:chOff x="6039282" y="1042577"/>
              <a:chExt cx="734315" cy="731929"/>
            </a:xfrm>
          </p:grpSpPr>
          <p:sp>
            <p:nvSpPr>
              <p:cNvPr id="29" name="Google Shape;1935;p51"/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936;p51"/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937;p51"/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938;p51"/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939;p51"/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940;p51"/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941;p51"/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942;p51"/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943;p51"/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944;p51"/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945;p51"/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946;p51"/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947;p51"/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48;p51"/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49;p51"/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50;p51"/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51;p51"/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52;p51"/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53;p51"/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54;p51"/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55;p51"/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Metin kutusu 25"/>
            <p:cNvSpPr txBox="1"/>
            <p:nvPr/>
          </p:nvSpPr>
          <p:spPr>
            <a:xfrm>
              <a:off x="7945688" y="4287601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dirty="0">
                  <a:solidFill>
                    <a:schemeClr val="tx2"/>
                  </a:solidFill>
                </a:rPr>
                <a:t>SVM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" name="Google Shape;2010;p51"/>
          <p:cNvGrpSpPr/>
          <p:nvPr/>
        </p:nvGrpSpPr>
        <p:grpSpPr>
          <a:xfrm rot="2497837">
            <a:off x="7808857" y="3726653"/>
            <a:ext cx="260414" cy="186362"/>
            <a:chOff x="4662475" y="1976500"/>
            <a:chExt cx="68725" cy="36625"/>
          </a:xfrm>
        </p:grpSpPr>
        <p:sp>
          <p:nvSpPr>
            <p:cNvPr id="53" name="Google Shape;2011;p51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12;p51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13;p51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2010;p51"/>
          <p:cNvGrpSpPr/>
          <p:nvPr/>
        </p:nvGrpSpPr>
        <p:grpSpPr>
          <a:xfrm>
            <a:off x="5950873" y="4138076"/>
            <a:ext cx="167387" cy="89197"/>
            <a:chOff x="4662475" y="1976500"/>
            <a:chExt cx="68725" cy="36625"/>
          </a:xfrm>
        </p:grpSpPr>
        <p:sp>
          <p:nvSpPr>
            <p:cNvPr id="57" name="Google Shape;2011;p51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12;p51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13;p51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010;p51"/>
          <p:cNvGrpSpPr/>
          <p:nvPr/>
        </p:nvGrpSpPr>
        <p:grpSpPr>
          <a:xfrm>
            <a:off x="6262002" y="4132251"/>
            <a:ext cx="167387" cy="89197"/>
            <a:chOff x="4662475" y="1976500"/>
            <a:chExt cx="68725" cy="36625"/>
          </a:xfrm>
        </p:grpSpPr>
        <p:sp>
          <p:nvSpPr>
            <p:cNvPr id="61" name="Google Shape;2011;p51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12;p51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13;p51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2010;p51"/>
          <p:cNvGrpSpPr/>
          <p:nvPr/>
        </p:nvGrpSpPr>
        <p:grpSpPr>
          <a:xfrm>
            <a:off x="6544421" y="4140378"/>
            <a:ext cx="167387" cy="89197"/>
            <a:chOff x="4662475" y="1976500"/>
            <a:chExt cx="68725" cy="36625"/>
          </a:xfrm>
        </p:grpSpPr>
        <p:sp>
          <p:nvSpPr>
            <p:cNvPr id="65" name="Google Shape;2011;p51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12;p51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13;p51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010;p51"/>
          <p:cNvGrpSpPr/>
          <p:nvPr/>
        </p:nvGrpSpPr>
        <p:grpSpPr>
          <a:xfrm>
            <a:off x="6855550" y="4134553"/>
            <a:ext cx="167387" cy="89197"/>
            <a:chOff x="4662475" y="1976500"/>
            <a:chExt cx="68725" cy="36625"/>
          </a:xfrm>
        </p:grpSpPr>
        <p:sp>
          <p:nvSpPr>
            <p:cNvPr id="69" name="Google Shape;2011;p51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12;p51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13;p51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2010;p51"/>
          <p:cNvGrpSpPr/>
          <p:nvPr/>
        </p:nvGrpSpPr>
        <p:grpSpPr>
          <a:xfrm>
            <a:off x="7099388" y="4132251"/>
            <a:ext cx="167387" cy="89197"/>
            <a:chOff x="4662475" y="1976500"/>
            <a:chExt cx="68725" cy="36625"/>
          </a:xfrm>
        </p:grpSpPr>
        <p:sp>
          <p:nvSpPr>
            <p:cNvPr id="73" name="Google Shape;2011;p51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12;p51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13;p51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2010;p51"/>
          <p:cNvGrpSpPr/>
          <p:nvPr/>
        </p:nvGrpSpPr>
        <p:grpSpPr>
          <a:xfrm>
            <a:off x="7410517" y="4126426"/>
            <a:ext cx="167387" cy="89197"/>
            <a:chOff x="4662475" y="1976500"/>
            <a:chExt cx="68725" cy="36625"/>
          </a:xfrm>
        </p:grpSpPr>
        <p:sp>
          <p:nvSpPr>
            <p:cNvPr id="77" name="Google Shape;2011;p51"/>
            <p:cNvSpPr/>
            <p:nvPr/>
          </p:nvSpPr>
          <p:spPr>
            <a:xfrm>
              <a:off x="4690800" y="1976500"/>
              <a:ext cx="40400" cy="36625"/>
            </a:xfrm>
            <a:custGeom>
              <a:avLst/>
              <a:gdLst/>
              <a:ahLst/>
              <a:cxnLst/>
              <a:rect l="l" t="t" r="r" b="b"/>
              <a:pathLst>
                <a:path w="1616" h="1465" extrusionOk="0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12;p51"/>
            <p:cNvSpPr/>
            <p:nvPr/>
          </p:nvSpPr>
          <p:spPr>
            <a:xfrm>
              <a:off x="4674375" y="1991450"/>
              <a:ext cx="10675" cy="6700"/>
            </a:xfrm>
            <a:custGeom>
              <a:avLst/>
              <a:gdLst/>
              <a:ahLst/>
              <a:cxnLst/>
              <a:rect l="l" t="t" r="r" b="b"/>
              <a:pathLst>
                <a:path w="427" h="268" extrusionOk="0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13;p51"/>
            <p:cNvSpPr/>
            <p:nvPr/>
          </p:nvSpPr>
          <p:spPr>
            <a:xfrm>
              <a:off x="4662475" y="1991450"/>
              <a:ext cx="5625" cy="6700"/>
            </a:xfrm>
            <a:custGeom>
              <a:avLst/>
              <a:gdLst/>
              <a:ahLst/>
              <a:cxnLst/>
              <a:rect l="l" t="t" r="r" b="b"/>
              <a:pathLst>
                <a:path w="225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sim 2">
            <a:extLst>
              <a:ext uri="{FF2B5EF4-FFF2-40B4-BE49-F238E27FC236}">
                <a16:creationId xmlns:a16="http://schemas.microsoft.com/office/drawing/2014/main" id="{52CC11E1-6690-4E91-BA21-A7BACD36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153" y="1163704"/>
            <a:ext cx="2570798" cy="218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4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1887</Words>
  <Application>Microsoft Office PowerPoint</Application>
  <PresentationFormat>Ekran Gösterisi (16:9)</PresentationFormat>
  <Paragraphs>170</Paragraphs>
  <Slides>14</Slides>
  <Notes>14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1" baseType="lpstr">
      <vt:lpstr>Anton</vt:lpstr>
      <vt:lpstr>Rajdhani</vt:lpstr>
      <vt:lpstr>Arial</vt:lpstr>
      <vt:lpstr>Fira Sans Condensed Light</vt:lpstr>
      <vt:lpstr>Advent Pro Light</vt:lpstr>
      <vt:lpstr>Josefin Slab</vt:lpstr>
      <vt:lpstr>Ai Tech Agency by Slidesgo</vt:lpstr>
      <vt:lpstr>Real Time Image Classification Method Using Computer Vision Techniques and Customized CNN Model</vt:lpstr>
      <vt:lpstr>DESCRIPTION OF THE PROJECT</vt:lpstr>
      <vt:lpstr>GETTING THE DATA</vt:lpstr>
      <vt:lpstr>OUR DATASET</vt:lpstr>
      <vt:lpstr>RESIZING</vt:lpstr>
      <vt:lpstr>MORPHOLOGY FOREGROUND</vt:lpstr>
      <vt:lpstr>DATA AUGMENTATION</vt:lpstr>
      <vt:lpstr>BINARIZING</vt:lpstr>
      <vt:lpstr>SVM</vt:lpstr>
      <vt:lpstr>MLP</vt:lpstr>
      <vt:lpstr>CNN</vt:lpstr>
      <vt:lpstr>CONCLUSİONS</vt:lpstr>
      <vt:lpstr>SCISSORS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Image Classification Method Using Computer Vision Techniques and Customized CNN Model</dc:title>
  <dc:creator>BlackSaint</dc:creator>
  <cp:lastModifiedBy>Windows User</cp:lastModifiedBy>
  <cp:revision>64</cp:revision>
  <dcterms:modified xsi:type="dcterms:W3CDTF">2020-06-04T15:49:41Z</dcterms:modified>
</cp:coreProperties>
</file>